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93" r:id="rId73"/>
    <p:sldId id="294" r:id="rId74"/>
    <p:sldId id="295" r:id="rId75"/>
    <p:sldId id="296" r:id="rId76"/>
    <p:sldId id="297" r:id="rId77"/>
    <p:sldId id="298" r:id="rId78"/>
    <p:sldId id="299" r:id="rId79"/>
  </p:sldIdLst>
  <p:sldSz cx="18288000" cy="10287000"/>
  <p:notesSz cx="6858000" cy="9144000"/>
  <p:embeddedFontLst>
    <p:embeddedFont>
      <p:font typeface="PT Sans" charset="1" panose="020B0503020203020204"/>
      <p:regular r:id="rId6"/>
    </p:embeddedFont>
    <p:embeddedFont>
      <p:font typeface="PT Sans Bold" charset="1" panose="020B0703020203020204"/>
      <p:regular r:id="rId7"/>
    </p:embeddedFont>
    <p:embeddedFont>
      <p:font typeface="PT Sans Italics" charset="1" panose="020B0503020203090204"/>
      <p:regular r:id="rId8"/>
    </p:embeddedFont>
    <p:embeddedFont>
      <p:font typeface="PT Sans Bold Italics" charset="1" panose="020B07030202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 Extra-Bold" charset="1" panose="00000900000000000000"/>
      <p:regular r:id="rId14"/>
    </p:embeddedFont>
    <p:embeddedFont>
      <p:font typeface="Montserrat Extra-Bold Bold" charset="1" panose="00000A00000000000000"/>
      <p:regular r:id="rId15"/>
    </p:embeddedFont>
    <p:embeddedFont>
      <p:font typeface="Montserrat Extra-Bold Italics" charset="1" panose="00000900000000000000"/>
      <p:regular r:id="rId16"/>
    </p:embeddedFont>
    <p:embeddedFont>
      <p:font typeface="Montserrat Extra-Bold Bold Italics" charset="1" panose="00000A00000000000000"/>
      <p:regular r:id="rId17"/>
    </p:embeddedFont>
    <p:embeddedFont>
      <p:font typeface="Montserrat Semi-Bold" charset="1" panose="00000700000000000000"/>
      <p:regular r:id="rId18"/>
    </p:embeddedFont>
    <p:embeddedFont>
      <p:font typeface="Montserrat Semi-Bold Bold" charset="1" panose="00000800000000000000"/>
      <p:regular r:id="rId19"/>
    </p:embeddedFont>
    <p:embeddedFont>
      <p:font typeface="Montserrat Semi-Bold Italics" charset="1" panose="00000700000000000000"/>
      <p:regular r:id="rId20"/>
    </p:embeddedFont>
    <p:embeddedFont>
      <p:font typeface="Montserrat Semi-Bold Bold Italics" charset="1" panose="000008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6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600000000000000"/>
      <p:regular r:id="rId25"/>
    </p:embeddedFont>
    <p:embeddedFont>
      <p:font typeface="Canva Sans 1" charset="1" panose="020B0503030501040103"/>
      <p:regular r:id="rId26"/>
    </p:embeddedFont>
    <p:embeddedFont>
      <p:font typeface="Canva Sans 1 Bold" charset="1" panose="020B0803030501040103"/>
      <p:regular r:id="rId27"/>
    </p:embeddedFont>
    <p:embeddedFont>
      <p:font typeface="Canva Sans 1 Italics" charset="1" panose="020B0503030501040103"/>
      <p:regular r:id="rId28"/>
    </p:embeddedFont>
    <p:embeddedFont>
      <p:font typeface="Canva Sans 1 Bold Italics" charset="1" panose="020B0803030501040103"/>
      <p:regular r:id="rId29"/>
    </p:embeddedFont>
    <p:embeddedFont>
      <p:font typeface="Canva Sans 2" charset="1" panose="020B0503030501040103"/>
      <p:regular r:id="rId30"/>
    </p:embeddedFont>
    <p:embeddedFont>
      <p:font typeface="Canva Sans 2 Bold" charset="1" panose="020B0803030501040103"/>
      <p:regular r:id="rId31"/>
    </p:embeddedFont>
    <p:embeddedFont>
      <p:font typeface="Canva Sans 2 Italics" charset="1" panose="020B0503030501040103"/>
      <p:regular r:id="rId32"/>
    </p:embeddedFont>
    <p:embeddedFont>
      <p:font typeface="Canva Sans 2 Bold Italics" charset="1" panose="020B0803030501040103"/>
      <p:regular r:id="rId33"/>
    </p:embeddedFont>
    <p:embeddedFont>
      <p:font typeface="Canva Sans 2 Medium" charset="1" panose="020B0603030501040103"/>
      <p:regular r:id="rId34"/>
    </p:embeddedFont>
    <p:embeddedFont>
      <p:font typeface="Canva Sans 2 Medium Italics" charset="1" panose="020B06030305010401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59" Target="slides/slide24.xml" Type="http://schemas.openxmlformats.org/officeDocument/2006/relationships/slide"/><Relationship Id="rId6" Target="fonts/font6.fntdata" Type="http://schemas.openxmlformats.org/officeDocument/2006/relationships/font"/><Relationship Id="rId60" Target="slides/slide25.xml" Type="http://schemas.openxmlformats.org/officeDocument/2006/relationships/slide"/><Relationship Id="rId61" Target="slides/slide26.xml" Type="http://schemas.openxmlformats.org/officeDocument/2006/relationships/slide"/><Relationship Id="rId62" Target="slides/slide27.xml" Type="http://schemas.openxmlformats.org/officeDocument/2006/relationships/slide"/><Relationship Id="rId63" Target="slides/slide28.xml" Type="http://schemas.openxmlformats.org/officeDocument/2006/relationships/slide"/><Relationship Id="rId64" Target="slides/slide29.xml" Type="http://schemas.openxmlformats.org/officeDocument/2006/relationships/slide"/><Relationship Id="rId65" Target="slides/slide30.xml" Type="http://schemas.openxmlformats.org/officeDocument/2006/relationships/slide"/><Relationship Id="rId66" Target="slides/slide31.xml" Type="http://schemas.openxmlformats.org/officeDocument/2006/relationships/slide"/><Relationship Id="rId67" Target="slides/slide32.xml" Type="http://schemas.openxmlformats.org/officeDocument/2006/relationships/slide"/><Relationship Id="rId68" Target="slides/slide33.xml" Type="http://schemas.openxmlformats.org/officeDocument/2006/relationships/slide"/><Relationship Id="rId69" Target="slides/slide34.xml" Type="http://schemas.openxmlformats.org/officeDocument/2006/relationships/slide"/><Relationship Id="rId7" Target="fonts/font7.fntdata" Type="http://schemas.openxmlformats.org/officeDocument/2006/relationships/font"/><Relationship Id="rId70" Target="slides/slide35.xml" Type="http://schemas.openxmlformats.org/officeDocument/2006/relationships/slide"/><Relationship Id="rId71" Target="slides/slide36.xml" Type="http://schemas.openxmlformats.org/officeDocument/2006/relationships/slide"/><Relationship Id="rId72" Target="slides/slide37.xml" Type="http://schemas.openxmlformats.org/officeDocument/2006/relationships/slide"/><Relationship Id="rId73" Target="slides/slide38.xml" Type="http://schemas.openxmlformats.org/officeDocument/2006/relationships/slide"/><Relationship Id="rId74" Target="slides/slide39.xml" Type="http://schemas.openxmlformats.org/officeDocument/2006/relationships/slide"/><Relationship Id="rId75" Target="slides/slide40.xml" Type="http://schemas.openxmlformats.org/officeDocument/2006/relationships/slide"/><Relationship Id="rId76" Target="slides/slide41.xml" Type="http://schemas.openxmlformats.org/officeDocument/2006/relationships/slide"/><Relationship Id="rId77" Target="slides/slide42.xml" Type="http://schemas.openxmlformats.org/officeDocument/2006/relationships/slide"/><Relationship Id="rId78" Target="slides/slide43.xml" Type="http://schemas.openxmlformats.org/officeDocument/2006/relationships/slide"/><Relationship Id="rId79" Target="slides/slide44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gif" Type="http://schemas.openxmlformats.org/officeDocument/2006/relationships/image"/><Relationship Id="rId3" Target="../media/image59.gif" Type="http://schemas.openxmlformats.org/officeDocument/2006/relationships/image"/><Relationship Id="rId4" Target="../media/image60.gif" Type="http://schemas.openxmlformats.org/officeDocument/2006/relationships/image"/><Relationship Id="rId5" Target="../media/image61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image63.jpeg" Type="http://schemas.openxmlformats.org/officeDocument/2006/relationships/image"/><Relationship Id="rId4" Target="../media/image64.jpe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35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gif" Type="http://schemas.openxmlformats.org/officeDocument/2006/relationships/image"/><Relationship Id="rId5" Target="../media/image70.gif" Type="http://schemas.openxmlformats.org/officeDocument/2006/relationships/image"/><Relationship Id="rId6" Target="../media/image59.gif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gif" Type="http://schemas.openxmlformats.org/officeDocument/2006/relationships/image"/><Relationship Id="rId4" Target="../media/image72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2.jpeg" Type="http://schemas.openxmlformats.org/officeDocument/2006/relationships/image"/><Relationship Id="rId4" Target="../media/VAFnkQqP0F4.mp4" Type="http://schemas.openxmlformats.org/officeDocument/2006/relationships/video"/><Relationship Id="rId5" Target="../media/VAFnkQqP0F4.mp4" Type="http://schemas.microsoft.com/office/2007/relationships/media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7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2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2604" y="8748451"/>
            <a:ext cx="8154894" cy="2038350"/>
            <a:chOff x="0" y="0"/>
            <a:chExt cx="2147791" cy="536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7791" cy="536849"/>
            </a:xfrm>
            <a:custGeom>
              <a:avLst/>
              <a:gdLst/>
              <a:ahLst/>
              <a:cxnLst/>
              <a:rect r="r" b="b" t="t" l="l"/>
              <a:pathLst>
                <a:path h="536849" w="2147791">
                  <a:moveTo>
                    <a:pt x="0" y="0"/>
                  </a:moveTo>
                  <a:lnTo>
                    <a:pt x="2147791" y="0"/>
                  </a:lnTo>
                  <a:lnTo>
                    <a:pt x="2147791" y="536849"/>
                  </a:lnTo>
                  <a:lnTo>
                    <a:pt x="0" y="536849"/>
                  </a:lnTo>
                  <a:close/>
                </a:path>
              </a:pathLst>
            </a:custGeom>
            <a:solidFill>
              <a:srgbClr val="F4A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06679" y="9392570"/>
            <a:ext cx="2091000" cy="70256"/>
            <a:chOff x="0" y="0"/>
            <a:chExt cx="547795" cy="184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279" y="9392570"/>
            <a:ext cx="2091000" cy="70256"/>
            <a:chOff x="0" y="0"/>
            <a:chExt cx="547795" cy="184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93379" y="9392570"/>
            <a:ext cx="2091000" cy="70256"/>
            <a:chOff x="0" y="0"/>
            <a:chExt cx="547795" cy="184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80873" y="-547802"/>
            <a:ext cx="7312406" cy="6719927"/>
          </a:xfrm>
          <a:custGeom>
            <a:avLst/>
            <a:gdLst/>
            <a:ahLst/>
            <a:cxnLst/>
            <a:rect r="r" b="b" t="t" l="l"/>
            <a:pathLst>
              <a:path h="6719927" w="7312406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79" r="0" b="-2015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240449" y="-1200150"/>
            <a:ext cx="11215802" cy="12687300"/>
            <a:chOff x="0" y="0"/>
            <a:chExt cx="2953956" cy="33415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3956" cy="3341511"/>
            </a:xfrm>
            <a:custGeom>
              <a:avLst/>
              <a:gdLst/>
              <a:ahLst/>
              <a:cxnLst/>
              <a:rect r="r" b="b" t="t" l="l"/>
              <a:pathLst>
                <a:path h="3341511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341511"/>
                  </a:lnTo>
                  <a:lnTo>
                    <a:pt x="0" y="334151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247650" y="-28575"/>
            <a:ext cx="12439650" cy="10315575"/>
          </a:xfrm>
          <a:custGeom>
            <a:avLst/>
            <a:gdLst/>
            <a:ahLst/>
            <a:cxnLst/>
            <a:rect r="r" b="b" t="t" l="l"/>
            <a:pathLst>
              <a:path h="10315575" w="12439650">
                <a:moveTo>
                  <a:pt x="0" y="0"/>
                </a:moveTo>
                <a:lnTo>
                  <a:pt x="12439650" y="0"/>
                </a:lnTo>
                <a:lnTo>
                  <a:pt x="12439650" y="10315575"/>
                </a:lnTo>
                <a:lnTo>
                  <a:pt x="0" y="10315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12232" t="0" r="-1223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98271" y="3787213"/>
            <a:ext cx="16301121" cy="6164788"/>
          </a:xfrm>
          <a:custGeom>
            <a:avLst/>
            <a:gdLst/>
            <a:ahLst/>
            <a:cxnLst/>
            <a:rect r="r" b="b" t="t" l="l"/>
            <a:pathLst>
              <a:path h="6164788" w="16301121">
                <a:moveTo>
                  <a:pt x="0" y="0"/>
                </a:moveTo>
                <a:lnTo>
                  <a:pt x="16301121" y="0"/>
                </a:lnTo>
                <a:lnTo>
                  <a:pt x="16301121" y="6164788"/>
                </a:lnTo>
                <a:lnTo>
                  <a:pt x="0" y="6164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43258" y="0"/>
            <a:ext cx="2212559" cy="2212559"/>
          </a:xfrm>
          <a:custGeom>
            <a:avLst/>
            <a:gdLst/>
            <a:ahLst/>
            <a:cxnLst/>
            <a:rect r="r" b="b" t="t" l="l"/>
            <a:pathLst>
              <a:path h="2212559" w="2212559">
                <a:moveTo>
                  <a:pt x="0" y="0"/>
                </a:moveTo>
                <a:lnTo>
                  <a:pt x="2212559" y="0"/>
                </a:lnTo>
                <a:lnTo>
                  <a:pt x="2212559" y="2212559"/>
                </a:lnTo>
                <a:lnTo>
                  <a:pt x="0" y="2212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44443" y="335901"/>
            <a:ext cx="7799557" cy="8412550"/>
            <a:chOff x="0" y="0"/>
            <a:chExt cx="10399410" cy="1121673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30574" y="5753994"/>
              <a:ext cx="10368835" cy="1699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841"/>
                </a:lnSpc>
              </a:pPr>
              <a:r>
                <a:rPr lang="en-US" sz="4841" spc="96">
                  <a:solidFill>
                    <a:srgbClr val="F88219"/>
                  </a:solidFill>
                  <a:latin typeface="Montserrat Semi-Bold"/>
                </a:rPr>
                <a:t>A SYSTEM THAT SAVES YOUR TIME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0574" y="190500"/>
              <a:ext cx="10368835" cy="537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314"/>
                </a:lnSpc>
              </a:pPr>
              <a:r>
                <a:rPr lang="en-US" sz="10314" spc="206">
                  <a:solidFill>
                    <a:srgbClr val="F6BD33"/>
                  </a:solidFill>
                  <a:latin typeface="Montserrat Extra-Bold"/>
                </a:rPr>
                <a:t>SMART</a:t>
              </a:r>
            </a:p>
            <a:p>
              <a:pPr>
                <a:lnSpc>
                  <a:spcPts val="10314"/>
                </a:lnSpc>
              </a:pPr>
              <a:r>
                <a:rPr lang="en-US" sz="10314" spc="206">
                  <a:solidFill>
                    <a:srgbClr val="F6BD33"/>
                  </a:solidFill>
                  <a:latin typeface="Montserrat Extra-Bold"/>
                </a:rPr>
                <a:t>PARKING</a:t>
              </a:r>
            </a:p>
            <a:p>
              <a:pPr marL="0" indent="0" lvl="0">
                <a:lnSpc>
                  <a:spcPts val="10314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375635"/>
              <a:ext cx="8524507" cy="2841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3"/>
                </a:lnSpc>
              </a:pPr>
              <a:r>
                <a:rPr lang="en-US" sz="3052">
                  <a:solidFill>
                    <a:srgbClr val="FFFFFF"/>
                  </a:solidFill>
                  <a:latin typeface="Montserrat Semi-Bold"/>
                </a:rPr>
                <a:t>Gador</a:t>
              </a:r>
            </a:p>
            <a:p>
              <a:pPr>
                <a:lnSpc>
                  <a:spcPts val="4273"/>
                </a:lnSpc>
              </a:pPr>
              <a:r>
                <a:rPr lang="en-US" sz="3052">
                  <a:solidFill>
                    <a:srgbClr val="FFFFFF"/>
                  </a:solidFill>
                  <a:latin typeface="Montserrat Semi-Bold"/>
                </a:rPr>
                <a:t>Hana</a:t>
              </a:r>
            </a:p>
            <a:p>
              <a:pPr>
                <a:lnSpc>
                  <a:spcPts val="4273"/>
                </a:lnSpc>
              </a:pPr>
              <a:r>
                <a:rPr lang="en-US" sz="3052">
                  <a:solidFill>
                    <a:srgbClr val="FFFFFF"/>
                  </a:solidFill>
                  <a:latin typeface="Montserrat Semi-Bold"/>
                </a:rPr>
                <a:t>Albert</a:t>
              </a:r>
            </a:p>
            <a:p>
              <a:pPr>
                <a:lnSpc>
                  <a:spcPts val="4273"/>
                </a:lnSpc>
                <a:spcBef>
                  <a:spcPct val="0"/>
                </a:spcBef>
              </a:pPr>
              <a:r>
                <a:rPr lang="en-US" sz="3052">
                  <a:solidFill>
                    <a:srgbClr val="FFFFFF"/>
                  </a:solidFill>
                  <a:latin typeface="Montserrat Semi-Bold"/>
                </a:rPr>
                <a:t>David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9545538"/>
            <a:ext cx="6920305" cy="40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1"/>
              </a:lnSpc>
              <a:spcBef>
                <a:spcPct val="0"/>
              </a:spcBef>
            </a:pPr>
            <a:r>
              <a:rPr lang="en-US" sz="2372">
                <a:solidFill>
                  <a:srgbClr val="FFFFFF"/>
                </a:solidFill>
                <a:latin typeface="PT Sans"/>
              </a:rPr>
              <a:t>ENSSAT SUMMER SCHOOL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5611">
            <a:off x="14637149" y="1755203"/>
            <a:ext cx="3911474" cy="3911474"/>
          </a:xfrm>
          <a:custGeom>
            <a:avLst/>
            <a:gdLst/>
            <a:ahLst/>
            <a:cxnLst/>
            <a:rect r="r" b="b" t="t" l="l"/>
            <a:pathLst>
              <a:path h="3911474" w="3911474">
                <a:moveTo>
                  <a:pt x="0" y="0"/>
                </a:moveTo>
                <a:lnTo>
                  <a:pt x="3911474" y="0"/>
                </a:lnTo>
                <a:lnTo>
                  <a:pt x="3911474" y="3911474"/>
                </a:lnTo>
                <a:lnTo>
                  <a:pt x="0" y="391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9703"/>
            <a:ext cx="522696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2 Bold"/>
              </a:rPr>
              <a:t>HC-SR04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06215"/>
            <a:ext cx="6709529" cy="368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digital sensor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ultrasonic waves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working current: 16mA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range: 2cm - 700cm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accuracy: up to 3mm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495036">
            <a:off x="9785924" y="1670624"/>
            <a:ext cx="3911474" cy="3911474"/>
          </a:xfrm>
          <a:custGeom>
            <a:avLst/>
            <a:gdLst/>
            <a:ahLst/>
            <a:cxnLst/>
            <a:rect r="r" b="b" t="t" l="l"/>
            <a:pathLst>
              <a:path h="3911474" w="3911474">
                <a:moveTo>
                  <a:pt x="0" y="0"/>
                </a:moveTo>
                <a:lnTo>
                  <a:pt x="3911474" y="0"/>
                </a:lnTo>
                <a:lnTo>
                  <a:pt x="3911474" y="3911474"/>
                </a:lnTo>
                <a:lnTo>
                  <a:pt x="0" y="391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6588">
            <a:off x="12092571" y="3930713"/>
            <a:ext cx="3911474" cy="3911474"/>
          </a:xfrm>
          <a:custGeom>
            <a:avLst/>
            <a:gdLst/>
            <a:ahLst/>
            <a:cxnLst/>
            <a:rect r="r" b="b" t="t" l="l"/>
            <a:pathLst>
              <a:path h="3911474" w="3911474">
                <a:moveTo>
                  <a:pt x="0" y="0"/>
                </a:moveTo>
                <a:lnTo>
                  <a:pt x="3911474" y="0"/>
                </a:lnTo>
                <a:lnTo>
                  <a:pt x="3911474" y="3911474"/>
                </a:lnTo>
                <a:lnTo>
                  <a:pt x="0" y="391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15611">
            <a:off x="12330502" y="-720457"/>
            <a:ext cx="3911474" cy="3911474"/>
          </a:xfrm>
          <a:custGeom>
            <a:avLst/>
            <a:gdLst/>
            <a:ahLst/>
            <a:cxnLst/>
            <a:rect r="r" b="b" t="t" l="l"/>
            <a:pathLst>
              <a:path h="3911474" w="3911474">
                <a:moveTo>
                  <a:pt x="0" y="0"/>
                </a:moveTo>
                <a:lnTo>
                  <a:pt x="3911474" y="0"/>
                </a:lnTo>
                <a:lnTo>
                  <a:pt x="3911474" y="3911474"/>
                </a:lnTo>
                <a:lnTo>
                  <a:pt x="0" y="391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164863">
            <a:off x="9255030" y="6106223"/>
            <a:ext cx="3911474" cy="3911474"/>
          </a:xfrm>
          <a:custGeom>
            <a:avLst/>
            <a:gdLst/>
            <a:ahLst/>
            <a:cxnLst/>
            <a:rect r="r" b="b" t="t" l="l"/>
            <a:pathLst>
              <a:path h="3911474" w="3911474">
                <a:moveTo>
                  <a:pt x="0" y="0"/>
                </a:moveTo>
                <a:lnTo>
                  <a:pt x="3911474" y="0"/>
                </a:lnTo>
                <a:lnTo>
                  <a:pt x="3911474" y="3911474"/>
                </a:lnTo>
                <a:lnTo>
                  <a:pt x="0" y="391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58552">
            <a:off x="14066363" y="6358576"/>
            <a:ext cx="3911474" cy="3911474"/>
          </a:xfrm>
          <a:custGeom>
            <a:avLst/>
            <a:gdLst/>
            <a:ahLst/>
            <a:cxnLst/>
            <a:rect r="r" b="b" t="t" l="l"/>
            <a:pathLst>
              <a:path h="3911474" w="3911474">
                <a:moveTo>
                  <a:pt x="0" y="0"/>
                </a:moveTo>
                <a:lnTo>
                  <a:pt x="3911474" y="0"/>
                </a:lnTo>
                <a:lnTo>
                  <a:pt x="3911474" y="3911474"/>
                </a:lnTo>
                <a:lnTo>
                  <a:pt x="0" y="391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50006" y="2267046"/>
            <a:ext cx="8037994" cy="5752907"/>
          </a:xfrm>
          <a:custGeom>
            <a:avLst/>
            <a:gdLst/>
            <a:ahLst/>
            <a:cxnLst/>
            <a:rect r="r" b="b" t="t" l="l"/>
            <a:pathLst>
              <a:path h="5752907" w="8037994">
                <a:moveTo>
                  <a:pt x="0" y="0"/>
                </a:moveTo>
                <a:lnTo>
                  <a:pt x="8037994" y="0"/>
                </a:lnTo>
                <a:lnTo>
                  <a:pt x="8037994" y="5752908"/>
                </a:lnTo>
                <a:lnTo>
                  <a:pt x="0" y="575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9703"/>
            <a:ext cx="522696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2 Bold"/>
              </a:rPr>
              <a:t>HC-SR04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06215"/>
            <a:ext cx="8722162" cy="21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speed of sound: 343 m/s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speed formula: distance / time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distance: (speed * time) / 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55545">
            <a:off x="8383991" y="52079"/>
            <a:ext cx="5101457" cy="4147526"/>
          </a:xfrm>
          <a:custGeom>
            <a:avLst/>
            <a:gdLst/>
            <a:ahLst/>
            <a:cxnLst/>
            <a:rect r="r" b="b" t="t" l="l"/>
            <a:pathLst>
              <a:path h="4147526" w="5101457">
                <a:moveTo>
                  <a:pt x="0" y="0"/>
                </a:moveTo>
                <a:lnTo>
                  <a:pt x="5101457" y="0"/>
                </a:lnTo>
                <a:lnTo>
                  <a:pt x="5101457" y="4147526"/>
                </a:lnTo>
                <a:lnTo>
                  <a:pt x="0" y="4147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9703"/>
            <a:ext cx="370653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2 Bold"/>
              </a:rPr>
              <a:t>HC-05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41490"/>
            <a:ext cx="7218045" cy="294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bluetooth module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2.4GHz radio transceiver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baud rate: 38400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modes: master/slave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329371">
            <a:off x="8600824" y="6459086"/>
            <a:ext cx="5101457" cy="4147526"/>
          </a:xfrm>
          <a:custGeom>
            <a:avLst/>
            <a:gdLst/>
            <a:ahLst/>
            <a:cxnLst/>
            <a:rect r="r" b="b" t="t" l="l"/>
            <a:pathLst>
              <a:path h="4147526" w="5101457">
                <a:moveTo>
                  <a:pt x="0" y="0"/>
                </a:moveTo>
                <a:lnTo>
                  <a:pt x="5101457" y="0"/>
                </a:lnTo>
                <a:lnTo>
                  <a:pt x="5101457" y="4147526"/>
                </a:lnTo>
                <a:lnTo>
                  <a:pt x="0" y="4147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583766">
            <a:off x="14660002" y="-136541"/>
            <a:ext cx="5101457" cy="4147526"/>
          </a:xfrm>
          <a:custGeom>
            <a:avLst/>
            <a:gdLst/>
            <a:ahLst/>
            <a:cxnLst/>
            <a:rect r="r" b="b" t="t" l="l"/>
            <a:pathLst>
              <a:path h="4147526" w="5101457">
                <a:moveTo>
                  <a:pt x="0" y="0"/>
                </a:moveTo>
                <a:lnTo>
                  <a:pt x="5101457" y="0"/>
                </a:lnTo>
                <a:lnTo>
                  <a:pt x="5101457" y="4147526"/>
                </a:lnTo>
                <a:lnTo>
                  <a:pt x="0" y="4147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542167">
            <a:off x="14341097" y="6664112"/>
            <a:ext cx="5101457" cy="4147526"/>
          </a:xfrm>
          <a:custGeom>
            <a:avLst/>
            <a:gdLst/>
            <a:ahLst/>
            <a:cxnLst/>
            <a:rect r="r" b="b" t="t" l="l"/>
            <a:pathLst>
              <a:path h="4147526" w="5101457">
                <a:moveTo>
                  <a:pt x="0" y="0"/>
                </a:moveTo>
                <a:lnTo>
                  <a:pt x="5101457" y="0"/>
                </a:lnTo>
                <a:lnTo>
                  <a:pt x="5101457" y="4147526"/>
                </a:lnTo>
                <a:lnTo>
                  <a:pt x="0" y="4147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92295">
            <a:off x="11561486" y="3994594"/>
            <a:ext cx="5101457" cy="4147526"/>
          </a:xfrm>
          <a:custGeom>
            <a:avLst/>
            <a:gdLst/>
            <a:ahLst/>
            <a:cxnLst/>
            <a:rect r="r" b="b" t="t" l="l"/>
            <a:pathLst>
              <a:path h="4147526" w="5101457">
                <a:moveTo>
                  <a:pt x="0" y="0"/>
                </a:moveTo>
                <a:lnTo>
                  <a:pt x="5101456" y="0"/>
                </a:lnTo>
                <a:lnTo>
                  <a:pt x="5101456" y="4147526"/>
                </a:lnTo>
                <a:lnTo>
                  <a:pt x="0" y="4147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29339" y="2114170"/>
            <a:ext cx="6058661" cy="6058661"/>
          </a:xfrm>
          <a:custGeom>
            <a:avLst/>
            <a:gdLst/>
            <a:ahLst/>
            <a:cxnLst/>
            <a:rect r="r" b="b" t="t" l="l"/>
            <a:pathLst>
              <a:path h="6058661" w="6058661">
                <a:moveTo>
                  <a:pt x="0" y="0"/>
                </a:moveTo>
                <a:lnTo>
                  <a:pt x="6058661" y="0"/>
                </a:lnTo>
                <a:lnTo>
                  <a:pt x="6058661" y="6058660"/>
                </a:lnTo>
                <a:lnTo>
                  <a:pt x="0" y="605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9703"/>
            <a:ext cx="23852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2 Bold"/>
              </a:rPr>
              <a:t>LCD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77690"/>
            <a:ext cx="6485573" cy="21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liquid-crystal display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matrix of pixels (16x2)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i2c communication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73296">
            <a:off x="14120796" y="1287070"/>
            <a:ext cx="4445917" cy="3925056"/>
          </a:xfrm>
          <a:custGeom>
            <a:avLst/>
            <a:gdLst/>
            <a:ahLst/>
            <a:cxnLst/>
            <a:rect r="r" b="b" t="t" l="l"/>
            <a:pathLst>
              <a:path h="3925056" w="4445917">
                <a:moveTo>
                  <a:pt x="0" y="0"/>
                </a:moveTo>
                <a:lnTo>
                  <a:pt x="4445917" y="0"/>
                </a:lnTo>
                <a:lnTo>
                  <a:pt x="4445917" y="3925056"/>
                </a:lnTo>
                <a:lnTo>
                  <a:pt x="0" y="3925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9703"/>
            <a:ext cx="683573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2 Bold"/>
              </a:rPr>
              <a:t>Servomotor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749165"/>
            <a:ext cx="4835247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rotary actuator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precise control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558265">
            <a:off x="9885703" y="5019699"/>
            <a:ext cx="4445917" cy="3925056"/>
          </a:xfrm>
          <a:custGeom>
            <a:avLst/>
            <a:gdLst/>
            <a:ahLst/>
            <a:cxnLst/>
            <a:rect r="r" b="b" t="t" l="l"/>
            <a:pathLst>
              <a:path h="3925056" w="4445917">
                <a:moveTo>
                  <a:pt x="0" y="0"/>
                </a:moveTo>
                <a:lnTo>
                  <a:pt x="4445917" y="0"/>
                </a:lnTo>
                <a:lnTo>
                  <a:pt x="4445917" y="3925056"/>
                </a:lnTo>
                <a:lnTo>
                  <a:pt x="0" y="3925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77520">
            <a:off x="15580910" y="1548579"/>
            <a:ext cx="4129006" cy="4129006"/>
          </a:xfrm>
          <a:custGeom>
            <a:avLst/>
            <a:gdLst/>
            <a:ahLst/>
            <a:cxnLst/>
            <a:rect r="r" b="b" t="t" l="l"/>
            <a:pathLst>
              <a:path h="4129006" w="4129006">
                <a:moveTo>
                  <a:pt x="0" y="0"/>
                </a:moveTo>
                <a:lnTo>
                  <a:pt x="4129006" y="0"/>
                </a:lnTo>
                <a:lnTo>
                  <a:pt x="4129006" y="4129005"/>
                </a:lnTo>
                <a:lnTo>
                  <a:pt x="0" y="4129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9703"/>
            <a:ext cx="22843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2 Bold"/>
              </a:rPr>
              <a:t>LED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63265"/>
            <a:ext cx="6815257" cy="368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Light Emitting Diode</a:t>
            </a:r>
          </a:p>
          <a:p>
            <a:pPr algn="just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semiconductor device</a:t>
            </a:r>
          </a:p>
          <a:p>
            <a:pPr algn="just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voltage drop:</a:t>
            </a:r>
          </a:p>
          <a:p>
            <a:pPr algn="just" marL="1813550" indent="-604517" lvl="2">
              <a:lnSpc>
                <a:spcPts val="5879"/>
              </a:lnSpc>
              <a:buFont typeface="Arial"/>
              <a:buChar char="⚬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RED: 1.63V -&gt; 2.03V</a:t>
            </a:r>
          </a:p>
          <a:p>
            <a:pPr algn="just" marL="1813550" indent="-604517" lvl="2">
              <a:lnSpc>
                <a:spcPts val="5879"/>
              </a:lnSpc>
              <a:buFont typeface="Arial"/>
              <a:buChar char="⚬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GREEN: 1.9V -&gt; 4V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8638862">
            <a:off x="9401696" y="-1035803"/>
            <a:ext cx="4129006" cy="4129006"/>
          </a:xfrm>
          <a:custGeom>
            <a:avLst/>
            <a:gdLst/>
            <a:ahLst/>
            <a:cxnLst/>
            <a:rect r="r" b="b" t="t" l="l"/>
            <a:pathLst>
              <a:path h="4129006" w="4129006">
                <a:moveTo>
                  <a:pt x="0" y="0"/>
                </a:moveTo>
                <a:lnTo>
                  <a:pt x="4129005" y="0"/>
                </a:lnTo>
                <a:lnTo>
                  <a:pt x="4129005" y="4129006"/>
                </a:lnTo>
                <a:lnTo>
                  <a:pt x="0" y="412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12966">
            <a:off x="15368492" y="6858792"/>
            <a:ext cx="4129006" cy="4129006"/>
          </a:xfrm>
          <a:custGeom>
            <a:avLst/>
            <a:gdLst/>
            <a:ahLst/>
            <a:cxnLst/>
            <a:rect r="r" b="b" t="t" l="l"/>
            <a:pathLst>
              <a:path h="4129006" w="4129006">
                <a:moveTo>
                  <a:pt x="0" y="0"/>
                </a:moveTo>
                <a:lnTo>
                  <a:pt x="4129006" y="0"/>
                </a:lnTo>
                <a:lnTo>
                  <a:pt x="4129006" y="4129005"/>
                </a:lnTo>
                <a:lnTo>
                  <a:pt x="0" y="4129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649728">
            <a:off x="9501101" y="7667481"/>
            <a:ext cx="4129006" cy="4129006"/>
          </a:xfrm>
          <a:custGeom>
            <a:avLst/>
            <a:gdLst/>
            <a:ahLst/>
            <a:cxnLst/>
            <a:rect r="r" b="b" t="t" l="l"/>
            <a:pathLst>
              <a:path h="4129006" w="4129006">
                <a:moveTo>
                  <a:pt x="0" y="0"/>
                </a:moveTo>
                <a:lnTo>
                  <a:pt x="4129005" y="0"/>
                </a:lnTo>
                <a:lnTo>
                  <a:pt x="4129005" y="4129005"/>
                </a:lnTo>
                <a:lnTo>
                  <a:pt x="0" y="4129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33283" y="3086100"/>
            <a:ext cx="4621435" cy="6172200"/>
          </a:xfrm>
          <a:custGeom>
            <a:avLst/>
            <a:gdLst/>
            <a:ahLst/>
            <a:cxnLst/>
            <a:rect r="r" b="b" t="t" l="l"/>
            <a:pathLst>
              <a:path h="6172200" w="4621435">
                <a:moveTo>
                  <a:pt x="0" y="0"/>
                </a:moveTo>
                <a:lnTo>
                  <a:pt x="4621434" y="0"/>
                </a:lnTo>
                <a:lnTo>
                  <a:pt x="462143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90210" y="1157986"/>
            <a:ext cx="73075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2 Bold"/>
              </a:rPr>
              <a:t>How it works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461176">
            <a:off x="-469633" y="1993282"/>
            <a:ext cx="3007503" cy="849619"/>
          </a:xfrm>
          <a:custGeom>
            <a:avLst/>
            <a:gdLst/>
            <a:ahLst/>
            <a:cxnLst/>
            <a:rect r="r" b="b" t="t" l="l"/>
            <a:pathLst>
              <a:path h="849619" w="3007503">
                <a:moveTo>
                  <a:pt x="0" y="849619"/>
                </a:moveTo>
                <a:lnTo>
                  <a:pt x="3007502" y="849619"/>
                </a:lnTo>
                <a:lnTo>
                  <a:pt x="3007502" y="0"/>
                </a:lnTo>
                <a:lnTo>
                  <a:pt x="0" y="0"/>
                </a:lnTo>
                <a:lnTo>
                  <a:pt x="0" y="84961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2549156" y="920136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457431"/>
                </a:moveTo>
                <a:lnTo>
                  <a:pt x="1619224" y="457431"/>
                </a:lnTo>
                <a:lnTo>
                  <a:pt x="1619224" y="0"/>
                </a:lnTo>
                <a:lnTo>
                  <a:pt x="0" y="0"/>
                </a:lnTo>
                <a:lnTo>
                  <a:pt x="0" y="4574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09247" y="1301367"/>
            <a:ext cx="2246828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31" y="3690135"/>
            <a:ext cx="1512451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phone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90408" y="264676"/>
            <a:ext cx="917496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BT5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8891794">
            <a:off x="2721667" y="1585535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457431"/>
                </a:moveTo>
                <a:lnTo>
                  <a:pt x="1619224" y="457431"/>
                </a:lnTo>
                <a:lnTo>
                  <a:pt x="1619224" y="0"/>
                </a:lnTo>
                <a:lnTo>
                  <a:pt x="0" y="0"/>
                </a:lnTo>
                <a:lnTo>
                  <a:pt x="0" y="4574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10927">
            <a:off x="1240428" y="4229992"/>
            <a:ext cx="7827122" cy="2211162"/>
          </a:xfrm>
          <a:custGeom>
            <a:avLst/>
            <a:gdLst/>
            <a:ahLst/>
            <a:cxnLst/>
            <a:rect r="r" b="b" t="t" l="l"/>
            <a:pathLst>
              <a:path h="2211162" w="7827122">
                <a:moveTo>
                  <a:pt x="0" y="0"/>
                </a:moveTo>
                <a:lnTo>
                  <a:pt x="7827122" y="0"/>
                </a:lnTo>
                <a:lnTo>
                  <a:pt x="7827122" y="2211162"/>
                </a:lnTo>
                <a:lnTo>
                  <a:pt x="0" y="2211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74791" y="9631540"/>
            <a:ext cx="2230398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9253" y="1448421"/>
            <a:ext cx="927497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BT4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92597" y="6357192"/>
            <a:ext cx="912257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BT3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100177">
            <a:off x="8478745" y="7835748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457430"/>
                </a:moveTo>
                <a:lnTo>
                  <a:pt x="1619224" y="457430"/>
                </a:lnTo>
                <a:lnTo>
                  <a:pt x="1619224" y="0"/>
                </a:lnTo>
                <a:lnTo>
                  <a:pt x="0" y="0"/>
                </a:lnTo>
                <a:lnTo>
                  <a:pt x="0" y="45743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74791" y="9631540"/>
            <a:ext cx="2230398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92597" y="6357192"/>
            <a:ext cx="912257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BT3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-6174606">
            <a:off x="7930569" y="8380473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457431"/>
                </a:moveTo>
                <a:lnTo>
                  <a:pt x="1619224" y="457431"/>
                </a:lnTo>
                <a:lnTo>
                  <a:pt x="1619224" y="0"/>
                </a:lnTo>
                <a:lnTo>
                  <a:pt x="0" y="0"/>
                </a:lnTo>
                <a:lnTo>
                  <a:pt x="0" y="4574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32261" y="7113482"/>
            <a:ext cx="895945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BT2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3767292" y="5061438"/>
            <a:ext cx="12020550" cy="164123"/>
            <a:chOff x="0" y="0"/>
            <a:chExt cx="3165906" cy="432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0507294" y="10895072"/>
            <a:ext cx="2091000" cy="70256"/>
            <a:chOff x="0" y="0"/>
            <a:chExt cx="547795" cy="184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0507294" y="2217272"/>
            <a:ext cx="2091000" cy="70256"/>
            <a:chOff x="0" y="0"/>
            <a:chExt cx="547795" cy="184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0507294" y="7999472"/>
            <a:ext cx="2091000" cy="70256"/>
            <a:chOff x="0" y="0"/>
            <a:chExt cx="547795" cy="184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0507294" y="-678328"/>
            <a:ext cx="2091000" cy="70256"/>
            <a:chOff x="0" y="0"/>
            <a:chExt cx="547795" cy="184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5400000">
            <a:off x="14095160" y="10895072"/>
            <a:ext cx="2091000" cy="70256"/>
            <a:chOff x="0" y="0"/>
            <a:chExt cx="547795" cy="184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14095160" y="2217272"/>
            <a:ext cx="2091000" cy="70256"/>
            <a:chOff x="0" y="0"/>
            <a:chExt cx="547795" cy="184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5400000">
            <a:off x="14095160" y="7999472"/>
            <a:ext cx="2091000" cy="70256"/>
            <a:chOff x="0" y="0"/>
            <a:chExt cx="547795" cy="184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5400000">
            <a:off x="14095160" y="-678328"/>
            <a:ext cx="2091000" cy="70256"/>
            <a:chOff x="0" y="0"/>
            <a:chExt cx="547795" cy="1840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0" y="-336475"/>
            <a:ext cx="8128000" cy="5415280"/>
          </a:xfrm>
          <a:custGeom>
            <a:avLst/>
            <a:gdLst/>
            <a:ahLst/>
            <a:cxnLst/>
            <a:rect r="r" b="b" t="t" l="l"/>
            <a:pathLst>
              <a:path h="5415280" w="8128000">
                <a:moveTo>
                  <a:pt x="0" y="0"/>
                </a:moveTo>
                <a:lnTo>
                  <a:pt x="8128000" y="0"/>
                </a:lnTo>
                <a:lnTo>
                  <a:pt x="8128000" y="5415280"/>
                </a:lnTo>
                <a:lnTo>
                  <a:pt x="0" y="5415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12556" y="6003326"/>
            <a:ext cx="6656294" cy="4114800"/>
          </a:xfrm>
          <a:custGeom>
            <a:avLst/>
            <a:gdLst/>
            <a:ahLst/>
            <a:cxnLst/>
            <a:rect r="r" b="b" t="t" l="l"/>
            <a:pathLst>
              <a:path h="4114800" w="6656294">
                <a:moveTo>
                  <a:pt x="0" y="0"/>
                </a:moveTo>
                <a:lnTo>
                  <a:pt x="6656294" y="0"/>
                </a:lnTo>
                <a:lnTo>
                  <a:pt x="66562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0800000">
            <a:off x="11107831" y="0"/>
            <a:ext cx="6656294" cy="4114800"/>
          </a:xfrm>
          <a:custGeom>
            <a:avLst/>
            <a:gdLst/>
            <a:ahLst/>
            <a:cxnLst/>
            <a:rect r="r" b="b" t="t" l="l"/>
            <a:pathLst>
              <a:path h="4114800" w="6656294">
                <a:moveTo>
                  <a:pt x="0" y="0"/>
                </a:moveTo>
                <a:lnTo>
                  <a:pt x="6656294" y="0"/>
                </a:lnTo>
                <a:lnTo>
                  <a:pt x="66562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22946" y="402300"/>
            <a:ext cx="1789938" cy="4114800"/>
          </a:xfrm>
          <a:custGeom>
            <a:avLst/>
            <a:gdLst/>
            <a:ahLst/>
            <a:cxnLst/>
            <a:rect r="r" b="b" t="t" l="l"/>
            <a:pathLst>
              <a:path h="4114800" w="1789938">
                <a:moveTo>
                  <a:pt x="0" y="0"/>
                </a:moveTo>
                <a:lnTo>
                  <a:pt x="1789938" y="0"/>
                </a:lnTo>
                <a:lnTo>
                  <a:pt x="17899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262503" y="2459700"/>
            <a:ext cx="7602993" cy="8051762"/>
            <a:chOff x="0" y="0"/>
            <a:chExt cx="10137324" cy="10735682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114300"/>
              <a:ext cx="10137324" cy="1105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012"/>
                </a:lnSpc>
                <a:spcBef>
                  <a:spcPct val="0"/>
                </a:spcBef>
              </a:pPr>
              <a:r>
                <a:rPr lang="en-US" sz="6012" spc="120">
                  <a:solidFill>
                    <a:srgbClr val="F4AD00"/>
                  </a:solidFill>
                  <a:latin typeface="Montserrat Semi-Bold Bold"/>
                </a:rPr>
                <a:t>CONTENT</a:t>
              </a:r>
              <a:r>
                <a:rPr lang="en-US" sz="6012" spc="120">
                  <a:solidFill>
                    <a:srgbClr val="F88219"/>
                  </a:solidFill>
                  <a:latin typeface="Montserrat Semi-Bold Bold"/>
                </a:rPr>
                <a:t> 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1714049"/>
              <a:ext cx="10137324" cy="9021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929036" indent="-464518" lvl="1">
                <a:lnSpc>
                  <a:spcPts val="6024"/>
                </a:lnSpc>
                <a:buFont typeface="Arial"/>
                <a:buChar char="•"/>
              </a:pPr>
              <a:r>
                <a:rPr lang="en-US" sz="4303">
                  <a:solidFill>
                    <a:srgbClr val="FFFFFF"/>
                  </a:solidFill>
                  <a:latin typeface="PT Sans Bold"/>
                </a:rPr>
                <a:t>Problem</a:t>
              </a:r>
            </a:p>
            <a:p>
              <a:pPr marL="929036" indent="-464518" lvl="1">
                <a:lnSpc>
                  <a:spcPts val="6024"/>
                </a:lnSpc>
                <a:buFont typeface="Arial"/>
                <a:buChar char="•"/>
              </a:pPr>
              <a:r>
                <a:rPr lang="en-US" sz="4303">
                  <a:solidFill>
                    <a:srgbClr val="FFFFFF"/>
                  </a:solidFill>
                  <a:latin typeface="PT Sans Bold"/>
                </a:rPr>
                <a:t>Solution</a:t>
              </a:r>
            </a:p>
            <a:p>
              <a:pPr marL="929036" indent="-464518" lvl="1">
                <a:lnSpc>
                  <a:spcPts val="6024"/>
                </a:lnSpc>
                <a:buFont typeface="Arial"/>
                <a:buChar char="•"/>
              </a:pPr>
              <a:r>
                <a:rPr lang="en-US" sz="4303">
                  <a:solidFill>
                    <a:srgbClr val="FFFFFF"/>
                  </a:solidFill>
                  <a:latin typeface="PT Sans Bold"/>
                </a:rPr>
                <a:t>Components</a:t>
              </a:r>
            </a:p>
            <a:p>
              <a:pPr marL="929036" indent="-464518" lvl="1">
                <a:lnSpc>
                  <a:spcPts val="6024"/>
                </a:lnSpc>
                <a:buFont typeface="Arial"/>
                <a:buChar char="•"/>
              </a:pPr>
              <a:r>
                <a:rPr lang="en-US" sz="4303">
                  <a:solidFill>
                    <a:srgbClr val="FFFFFF"/>
                  </a:solidFill>
                  <a:latin typeface="PT Sans Bold"/>
                </a:rPr>
                <a:t>How it works</a:t>
              </a:r>
            </a:p>
            <a:p>
              <a:pPr marL="929036" indent="-464518" lvl="1">
                <a:lnSpc>
                  <a:spcPts val="6024"/>
                </a:lnSpc>
                <a:buFont typeface="Arial"/>
                <a:buChar char="•"/>
              </a:pPr>
              <a:r>
                <a:rPr lang="en-US" sz="4303">
                  <a:solidFill>
                    <a:srgbClr val="FFFFFF"/>
                  </a:solidFill>
                  <a:latin typeface="PT Sans Bold"/>
                </a:rPr>
                <a:t>Technical Tasks</a:t>
              </a:r>
            </a:p>
            <a:p>
              <a:pPr marL="929036" indent="-464518" lvl="1">
                <a:lnSpc>
                  <a:spcPts val="6024"/>
                </a:lnSpc>
                <a:buFont typeface="Arial"/>
                <a:buChar char="•"/>
              </a:pPr>
              <a:r>
                <a:rPr lang="en-US" sz="4303">
                  <a:solidFill>
                    <a:srgbClr val="FFFFFF"/>
                  </a:solidFill>
                  <a:latin typeface="PT Sans Bold"/>
                </a:rPr>
                <a:t>Improvements</a:t>
              </a:r>
            </a:p>
            <a:p>
              <a:pPr marL="929036" indent="-464518" lvl="1">
                <a:lnSpc>
                  <a:spcPts val="6024"/>
                </a:lnSpc>
                <a:buFont typeface="Arial"/>
                <a:buChar char="•"/>
              </a:pPr>
              <a:r>
                <a:rPr lang="en-US" sz="4303">
                  <a:solidFill>
                    <a:srgbClr val="FFFFFF"/>
                  </a:solidFill>
                  <a:latin typeface="PT Sans Bold"/>
                </a:rPr>
                <a:t>Use Cases</a:t>
              </a:r>
            </a:p>
            <a:p>
              <a:pPr marL="929036" indent="-464518" lvl="1">
                <a:lnSpc>
                  <a:spcPts val="6024"/>
                </a:lnSpc>
                <a:buFont typeface="Arial"/>
                <a:buChar char="•"/>
              </a:pPr>
              <a:r>
                <a:rPr lang="en-US" sz="4303">
                  <a:solidFill>
                    <a:srgbClr val="FFFFFF"/>
                  </a:solidFill>
                  <a:latin typeface="PT Sans Bold"/>
                </a:rPr>
                <a:t>Conclusions</a:t>
              </a:r>
            </a:p>
            <a:p>
              <a:pPr algn="l" marL="0" indent="0" lvl="0">
                <a:lnSpc>
                  <a:spcPts val="602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274208">
            <a:off x="8726377" y="6713879"/>
            <a:ext cx="3710636" cy="1048255"/>
          </a:xfrm>
          <a:custGeom>
            <a:avLst/>
            <a:gdLst/>
            <a:ahLst/>
            <a:cxnLst/>
            <a:rect r="r" b="b" t="t" l="l"/>
            <a:pathLst>
              <a:path h="1048255" w="3710636">
                <a:moveTo>
                  <a:pt x="0" y="1048254"/>
                </a:moveTo>
                <a:lnTo>
                  <a:pt x="3710635" y="1048254"/>
                </a:lnTo>
                <a:lnTo>
                  <a:pt x="3710635" y="0"/>
                </a:lnTo>
                <a:lnTo>
                  <a:pt x="0" y="0"/>
                </a:lnTo>
                <a:lnTo>
                  <a:pt x="0" y="10482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78775" y="9631540"/>
            <a:ext cx="2215753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46001" y="6872176"/>
            <a:ext cx="881301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BT1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32261" y="7113482"/>
            <a:ext cx="895945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BT2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4173982">
            <a:off x="12114657" y="8178028"/>
            <a:ext cx="1855318" cy="524127"/>
          </a:xfrm>
          <a:custGeom>
            <a:avLst/>
            <a:gdLst/>
            <a:ahLst/>
            <a:cxnLst/>
            <a:rect r="r" b="b" t="t" l="l"/>
            <a:pathLst>
              <a:path h="524127" w="1855318">
                <a:moveTo>
                  <a:pt x="0" y="524128"/>
                </a:moveTo>
                <a:lnTo>
                  <a:pt x="1855318" y="524128"/>
                </a:lnTo>
                <a:lnTo>
                  <a:pt x="1855318" y="0"/>
                </a:lnTo>
                <a:lnTo>
                  <a:pt x="0" y="0"/>
                </a:lnTo>
                <a:lnTo>
                  <a:pt x="0" y="52412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78775" y="9631540"/>
            <a:ext cx="2215753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32225" y="6872176"/>
            <a:ext cx="881301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BT1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77230">
            <a:off x="10744519" y="7848227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0"/>
                </a:moveTo>
                <a:lnTo>
                  <a:pt x="1619224" y="0"/>
                </a:lnTo>
                <a:lnTo>
                  <a:pt x="1619224" y="457431"/>
                </a:lnTo>
                <a:lnTo>
                  <a:pt x="0" y="457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54131" y="9477037"/>
            <a:ext cx="2215753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1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6091914">
            <a:off x="12574321" y="7846466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457431"/>
                </a:moveTo>
                <a:lnTo>
                  <a:pt x="1619224" y="457431"/>
                </a:lnTo>
                <a:lnTo>
                  <a:pt x="1619224" y="0"/>
                </a:lnTo>
                <a:lnTo>
                  <a:pt x="0" y="0"/>
                </a:lnTo>
                <a:lnTo>
                  <a:pt x="0" y="4574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54131" y="9477037"/>
            <a:ext cx="2215753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7260713">
            <a:off x="12143292" y="8217860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0"/>
                </a:moveTo>
                <a:lnTo>
                  <a:pt x="1619225" y="0"/>
                </a:lnTo>
                <a:lnTo>
                  <a:pt x="1619225" y="457431"/>
                </a:lnTo>
                <a:lnTo>
                  <a:pt x="0" y="457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76009" y="6988422"/>
            <a:ext cx="87689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2 Bold"/>
              </a:rPr>
              <a:t>BT1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61647" y="1453767"/>
            <a:ext cx="2246828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54131" y="9477037"/>
            <a:ext cx="2215753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611353">
            <a:off x="8969550" y="6891232"/>
            <a:ext cx="3246052" cy="917010"/>
          </a:xfrm>
          <a:custGeom>
            <a:avLst/>
            <a:gdLst/>
            <a:ahLst/>
            <a:cxnLst/>
            <a:rect r="r" b="b" t="t" l="l"/>
            <a:pathLst>
              <a:path h="917010" w="3246052">
                <a:moveTo>
                  <a:pt x="0" y="0"/>
                </a:moveTo>
                <a:lnTo>
                  <a:pt x="3246051" y="0"/>
                </a:lnTo>
                <a:lnTo>
                  <a:pt x="3246051" y="917010"/>
                </a:lnTo>
                <a:lnTo>
                  <a:pt x="0" y="917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76009" y="6988422"/>
            <a:ext cx="87689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2 Bold"/>
              </a:rPr>
              <a:t>BT1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31646" y="9631540"/>
            <a:ext cx="2230398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52579" y="7535256"/>
            <a:ext cx="891421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2 Bold"/>
              </a:rPr>
              <a:t>BT2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806096">
            <a:off x="7305527" y="7925950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0"/>
                </a:moveTo>
                <a:lnTo>
                  <a:pt x="1619224" y="0"/>
                </a:lnTo>
                <a:lnTo>
                  <a:pt x="1619224" y="457431"/>
                </a:lnTo>
                <a:lnTo>
                  <a:pt x="0" y="457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31646" y="9631540"/>
            <a:ext cx="2230398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2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5324259">
            <a:off x="9005936" y="7704151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457431"/>
                </a:moveTo>
                <a:lnTo>
                  <a:pt x="1619224" y="457431"/>
                </a:lnTo>
                <a:lnTo>
                  <a:pt x="1619224" y="0"/>
                </a:lnTo>
                <a:lnTo>
                  <a:pt x="0" y="0"/>
                </a:lnTo>
                <a:lnTo>
                  <a:pt x="0" y="4574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31646" y="9631540"/>
            <a:ext cx="2230398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887405">
            <a:off x="8684338" y="7827373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0"/>
                </a:moveTo>
                <a:lnTo>
                  <a:pt x="1619225" y="0"/>
                </a:lnTo>
                <a:lnTo>
                  <a:pt x="1619225" y="457431"/>
                </a:lnTo>
                <a:lnTo>
                  <a:pt x="0" y="457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92978" y="6347197"/>
            <a:ext cx="907733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2 Bold"/>
              </a:rPr>
              <a:t>BT3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31646" y="9631540"/>
            <a:ext cx="2230398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687111">
            <a:off x="2627511" y="2826282"/>
            <a:ext cx="7646891" cy="2160247"/>
          </a:xfrm>
          <a:custGeom>
            <a:avLst/>
            <a:gdLst/>
            <a:ahLst/>
            <a:cxnLst/>
            <a:rect r="r" b="b" t="t" l="l"/>
            <a:pathLst>
              <a:path h="2160247" w="7646891">
                <a:moveTo>
                  <a:pt x="0" y="0"/>
                </a:moveTo>
                <a:lnTo>
                  <a:pt x="7646890" y="0"/>
                </a:lnTo>
                <a:lnTo>
                  <a:pt x="7646890" y="2160246"/>
                </a:lnTo>
                <a:lnTo>
                  <a:pt x="0" y="21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46845" y="6347197"/>
            <a:ext cx="907733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2 Bold"/>
              </a:rPr>
              <a:t>BT3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42944" y="2137537"/>
            <a:ext cx="922853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2 Bold"/>
              </a:rPr>
              <a:t>BT4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2057" y="1207686"/>
            <a:ext cx="2246828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3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4512" y="1912715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0"/>
                </a:moveTo>
                <a:lnTo>
                  <a:pt x="1619224" y="0"/>
                </a:lnTo>
                <a:lnTo>
                  <a:pt x="1619224" y="457431"/>
                </a:lnTo>
                <a:lnTo>
                  <a:pt x="0" y="457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42944" y="2137537"/>
            <a:ext cx="922853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2 Bold"/>
              </a:rPr>
              <a:t>BT4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72057" y="1207686"/>
            <a:ext cx="2246828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9365011">
            <a:off x="2547719" y="1146702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0"/>
                </a:moveTo>
                <a:lnTo>
                  <a:pt x="1619224" y="0"/>
                </a:lnTo>
                <a:lnTo>
                  <a:pt x="1619224" y="457430"/>
                </a:lnTo>
                <a:lnTo>
                  <a:pt x="0" y="45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87927"/>
            <a:ext cx="985004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Canva Sans 2 Bold"/>
              </a:rPr>
              <a:t>BT5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1" y="0"/>
            <a:ext cx="18272139" cy="10287000"/>
          </a:xfrm>
          <a:custGeom>
            <a:avLst/>
            <a:gdLst/>
            <a:ahLst/>
            <a:cxnLst/>
            <a:rect r="r" b="b" t="t" l="l"/>
            <a:pathLst>
              <a:path h="10287000" w="18272139">
                <a:moveTo>
                  <a:pt x="0" y="0"/>
                </a:moveTo>
                <a:lnTo>
                  <a:pt x="18272138" y="0"/>
                </a:lnTo>
                <a:lnTo>
                  <a:pt x="182721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03499">
            <a:off x="351927" y="1377038"/>
            <a:ext cx="1937902" cy="547457"/>
          </a:xfrm>
          <a:custGeom>
            <a:avLst/>
            <a:gdLst/>
            <a:ahLst/>
            <a:cxnLst/>
            <a:rect r="r" b="b" t="t" l="l"/>
            <a:pathLst>
              <a:path h="547457" w="1937902">
                <a:moveTo>
                  <a:pt x="0" y="0"/>
                </a:moveTo>
                <a:lnTo>
                  <a:pt x="1937902" y="0"/>
                </a:lnTo>
                <a:lnTo>
                  <a:pt x="1937902" y="547457"/>
                </a:lnTo>
                <a:lnTo>
                  <a:pt x="0" y="547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79537">
            <a:off x="4244600" y="608098"/>
            <a:ext cx="1619224" cy="457431"/>
          </a:xfrm>
          <a:custGeom>
            <a:avLst/>
            <a:gdLst/>
            <a:ahLst/>
            <a:cxnLst/>
            <a:rect r="r" b="b" t="t" l="l"/>
            <a:pathLst>
              <a:path h="457431" w="1619224">
                <a:moveTo>
                  <a:pt x="0" y="457431"/>
                </a:moveTo>
                <a:lnTo>
                  <a:pt x="1619224" y="457431"/>
                </a:lnTo>
                <a:lnTo>
                  <a:pt x="1619224" y="0"/>
                </a:lnTo>
                <a:lnTo>
                  <a:pt x="0" y="0"/>
                </a:lnTo>
                <a:lnTo>
                  <a:pt x="0" y="4574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42944" y="2137537"/>
            <a:ext cx="922853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2 Bold"/>
              </a:rPr>
              <a:t>BT4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72057" y="1207686"/>
            <a:ext cx="2246828" cy="6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>
                <a:solidFill>
                  <a:srgbClr val="FFFFFF"/>
                </a:solidFill>
                <a:latin typeface="Canva Sans 2 Bold"/>
              </a:rPr>
              <a:t>arduino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87927"/>
            <a:ext cx="985004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Canva Sans 2 Bold"/>
              </a:rPr>
              <a:t>BT5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019" y="2435669"/>
            <a:ext cx="1465183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2 Bold"/>
              </a:rPr>
              <a:t>phone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BD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004533" y="-2798657"/>
            <a:ext cx="8278934" cy="16230600"/>
            <a:chOff x="0" y="0"/>
            <a:chExt cx="2180460" cy="4274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0460" cy="4274726"/>
            </a:xfrm>
            <a:custGeom>
              <a:avLst/>
              <a:gdLst/>
              <a:ahLst/>
              <a:cxnLst/>
              <a:rect r="r" b="b" t="t" l="l"/>
              <a:pathLst>
                <a:path h="4274726" w="2180460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25882" y="6505122"/>
            <a:ext cx="151641" cy="1396130"/>
            <a:chOff x="0" y="0"/>
            <a:chExt cx="39938" cy="3677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938" cy="367705"/>
            </a:xfrm>
            <a:custGeom>
              <a:avLst/>
              <a:gdLst/>
              <a:ahLst/>
              <a:cxnLst/>
              <a:rect r="r" b="b" t="t" l="l"/>
              <a:pathLst>
                <a:path h="367705" w="39938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68121" y="6505122"/>
            <a:ext cx="151641" cy="1396130"/>
            <a:chOff x="0" y="0"/>
            <a:chExt cx="39938" cy="3677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938" cy="367705"/>
            </a:xfrm>
            <a:custGeom>
              <a:avLst/>
              <a:gdLst/>
              <a:ahLst/>
              <a:cxnLst/>
              <a:rect r="r" b="b" t="t" l="l"/>
              <a:pathLst>
                <a:path h="367705" w="39938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>
              <a:noFill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7833" cy="183271"/>
            </a:xfrm>
            <a:custGeom>
              <a:avLst/>
              <a:gdLst/>
              <a:ahLst/>
              <a:cxnLst/>
              <a:rect r="r" b="b" t="t" l="l"/>
              <a:pathLst>
                <a:path h="183271" w="597833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-123825"/>
              <a:ext cx="558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642897" y="1723786"/>
            <a:ext cx="4472541" cy="2980949"/>
          </a:xfrm>
          <a:custGeom>
            <a:avLst/>
            <a:gdLst/>
            <a:ahLst/>
            <a:cxnLst/>
            <a:rect r="r" b="b" t="t" l="l"/>
            <a:pathLst>
              <a:path h="2980949" w="4472541">
                <a:moveTo>
                  <a:pt x="0" y="0"/>
                </a:moveTo>
                <a:lnTo>
                  <a:pt x="4472541" y="0"/>
                </a:lnTo>
                <a:lnTo>
                  <a:pt x="4472541" y="2980948"/>
                </a:lnTo>
                <a:lnTo>
                  <a:pt x="0" y="2980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3304" y="4128163"/>
            <a:ext cx="7780696" cy="2376959"/>
          </a:xfrm>
          <a:custGeom>
            <a:avLst/>
            <a:gdLst/>
            <a:ahLst/>
            <a:cxnLst/>
            <a:rect r="r" b="b" t="t" l="l"/>
            <a:pathLst>
              <a:path h="2376959" w="7780696">
                <a:moveTo>
                  <a:pt x="0" y="0"/>
                </a:moveTo>
                <a:lnTo>
                  <a:pt x="7780696" y="0"/>
                </a:lnTo>
                <a:lnTo>
                  <a:pt x="7780696" y="2376959"/>
                </a:lnTo>
                <a:lnTo>
                  <a:pt x="0" y="237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25" t="-46624" r="-52273" b="-16583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3304" y="6730971"/>
            <a:ext cx="10360868" cy="2340561"/>
          </a:xfrm>
          <a:custGeom>
            <a:avLst/>
            <a:gdLst/>
            <a:ahLst/>
            <a:cxnLst/>
            <a:rect r="r" b="b" t="t" l="l"/>
            <a:pathLst>
              <a:path h="2340561" w="10360868">
                <a:moveTo>
                  <a:pt x="0" y="0"/>
                </a:moveTo>
                <a:lnTo>
                  <a:pt x="10360869" y="0"/>
                </a:lnTo>
                <a:lnTo>
                  <a:pt x="10360869" y="2340562"/>
                </a:lnTo>
                <a:lnTo>
                  <a:pt x="0" y="2340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37" t="-76906" r="-16547" b="-14650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63304" y="2598001"/>
            <a:ext cx="8236319" cy="10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PT Sans"/>
              </a:rPr>
              <a:t>How much time do you spend looking for parking on the street or in a mall?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22778" y="5495309"/>
            <a:ext cx="3592661" cy="55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THIS IS A DIFFICULT TASK</a:t>
            </a:r>
          </a:p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THAT DEPENDS ON: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2449" y="1630923"/>
            <a:ext cx="74543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4AD00"/>
                </a:solidFill>
                <a:latin typeface="Montserrat Extra-Bold"/>
              </a:rPr>
              <a:t>PROBLEM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283633" y="6507509"/>
            <a:ext cx="478289" cy="47828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1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071791" y="8072632"/>
            <a:ext cx="3592661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CITY / COUNTRY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283633" y="7203187"/>
            <a:ext cx="478289" cy="47828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DDC40"/>
            </a:solidFill>
            <a:ln>
              <a:noFill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071791" y="6622985"/>
            <a:ext cx="3592661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HOUR  / DAY / SEASON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283633" y="7957156"/>
            <a:ext cx="478289" cy="47828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98A2"/>
            </a:solidFill>
            <a:ln>
              <a:noFill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3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3071791" y="7405563"/>
            <a:ext cx="3592661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CITY AREA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635737"/>
            <a:ext cx="16230600" cy="0"/>
          </a:xfrm>
          <a:prstGeom prst="line">
            <a:avLst/>
          </a:prstGeom>
          <a:ln cap="rnd" w="19050">
            <a:solidFill>
              <a:srgbClr val="0B15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092669" y="3502637"/>
            <a:ext cx="7166631" cy="5133099"/>
          </a:xfrm>
          <a:custGeom>
            <a:avLst/>
            <a:gdLst/>
            <a:ahLst/>
            <a:cxnLst/>
            <a:rect r="r" b="b" t="t" l="l"/>
            <a:pathLst>
              <a:path h="5133099" w="7166631">
                <a:moveTo>
                  <a:pt x="0" y="0"/>
                </a:moveTo>
                <a:lnTo>
                  <a:pt x="7166631" y="0"/>
                </a:lnTo>
                <a:lnTo>
                  <a:pt x="7166631" y="5133100"/>
                </a:lnTo>
                <a:lnTo>
                  <a:pt x="0" y="513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04900"/>
            <a:ext cx="7205059" cy="123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60"/>
              </a:lnSpc>
            </a:pPr>
            <a:r>
              <a:rPr lang="en-US" sz="8600">
                <a:solidFill>
                  <a:srgbClr val="000000"/>
                </a:solidFill>
                <a:latin typeface="PT Sans Bold"/>
              </a:rPr>
              <a:t>Technical Task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310" y="207117"/>
            <a:ext cx="15336336" cy="9872766"/>
          </a:xfrm>
          <a:custGeom>
            <a:avLst/>
            <a:gdLst/>
            <a:ahLst/>
            <a:cxnLst/>
            <a:rect r="r" b="b" t="t" l="l"/>
            <a:pathLst>
              <a:path h="9872766" w="15336336">
                <a:moveTo>
                  <a:pt x="0" y="0"/>
                </a:moveTo>
                <a:lnTo>
                  <a:pt x="15336336" y="0"/>
                </a:lnTo>
                <a:lnTo>
                  <a:pt x="15336336" y="9872766"/>
                </a:lnTo>
                <a:lnTo>
                  <a:pt x="0" y="9872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6385084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Functional </a:t>
            </a:r>
          </a:p>
          <a:p>
            <a:pPr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Diagram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26771" y="0"/>
            <a:ext cx="13366496" cy="10328656"/>
          </a:xfrm>
          <a:custGeom>
            <a:avLst/>
            <a:gdLst/>
            <a:ahLst/>
            <a:cxnLst/>
            <a:rect r="r" b="b" t="t" l="l"/>
            <a:pathLst>
              <a:path h="10328656" w="13366496">
                <a:moveTo>
                  <a:pt x="0" y="0"/>
                </a:moveTo>
                <a:lnTo>
                  <a:pt x="13366496" y="0"/>
                </a:lnTo>
                <a:lnTo>
                  <a:pt x="13366496" y="10328656"/>
                </a:lnTo>
                <a:lnTo>
                  <a:pt x="0" y="1032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4420" y="857250"/>
            <a:ext cx="66539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Statecharts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28544"/>
            <a:ext cx="29220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45CB4"/>
                </a:solidFill>
                <a:latin typeface="Canva Sans 1 Bold"/>
              </a:rPr>
              <a:t>Entrance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4420" y="857250"/>
            <a:ext cx="66539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Statecharts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8544"/>
            <a:ext cx="76391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45CB4"/>
                </a:solidFill>
                <a:latin typeface="Canva Sans 1 Bold"/>
              </a:rPr>
              <a:t>Sensor board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495301" y="0"/>
            <a:ext cx="13763568" cy="10635485"/>
          </a:xfrm>
          <a:custGeom>
            <a:avLst/>
            <a:gdLst/>
            <a:ahLst/>
            <a:cxnLst/>
            <a:rect r="r" b="b" t="t" l="l"/>
            <a:pathLst>
              <a:path h="10635485" w="13763568">
                <a:moveTo>
                  <a:pt x="0" y="0"/>
                </a:moveTo>
                <a:lnTo>
                  <a:pt x="13763568" y="0"/>
                </a:lnTo>
                <a:lnTo>
                  <a:pt x="13763568" y="10635485"/>
                </a:lnTo>
                <a:lnTo>
                  <a:pt x="0" y="106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4420" y="857250"/>
            <a:ext cx="66539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Statecharts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8544"/>
            <a:ext cx="76391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45CB4"/>
                </a:solidFill>
                <a:latin typeface="Canva Sans 1 Bold"/>
              </a:rPr>
              <a:t>Sensor board 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321373" y="-358701"/>
            <a:ext cx="14240992" cy="11004403"/>
          </a:xfrm>
          <a:custGeom>
            <a:avLst/>
            <a:gdLst/>
            <a:ahLst/>
            <a:cxnLst/>
            <a:rect r="r" b="b" t="t" l="l"/>
            <a:pathLst>
              <a:path h="11004403" w="14240992">
                <a:moveTo>
                  <a:pt x="0" y="0"/>
                </a:moveTo>
                <a:lnTo>
                  <a:pt x="14240992" y="0"/>
                </a:lnTo>
                <a:lnTo>
                  <a:pt x="14240992" y="11004402"/>
                </a:lnTo>
                <a:lnTo>
                  <a:pt x="0" y="110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32354" y="0"/>
            <a:ext cx="4947235" cy="10287000"/>
          </a:xfrm>
          <a:custGeom>
            <a:avLst/>
            <a:gdLst/>
            <a:ahLst/>
            <a:cxnLst/>
            <a:rect r="r" b="b" t="t" l="l"/>
            <a:pathLst>
              <a:path h="10287000" w="4947235">
                <a:moveTo>
                  <a:pt x="0" y="0"/>
                </a:moveTo>
                <a:lnTo>
                  <a:pt x="4947235" y="0"/>
                </a:lnTo>
                <a:lnTo>
                  <a:pt x="49472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4420" y="857250"/>
            <a:ext cx="66539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Statecharts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28544"/>
            <a:ext cx="76391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45CB4"/>
                </a:solidFill>
                <a:latin typeface="Canva Sans 1 Bold"/>
              </a:rPr>
              <a:t>Exit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48004" y="2759026"/>
            <a:ext cx="11711296" cy="6499274"/>
          </a:xfrm>
          <a:custGeom>
            <a:avLst/>
            <a:gdLst/>
            <a:ahLst/>
            <a:cxnLst/>
            <a:rect r="r" b="b" t="t" l="l"/>
            <a:pathLst>
              <a:path h="6499274" w="11711296">
                <a:moveTo>
                  <a:pt x="0" y="0"/>
                </a:moveTo>
                <a:lnTo>
                  <a:pt x="11711296" y="0"/>
                </a:lnTo>
                <a:lnTo>
                  <a:pt x="11711296" y="6499274"/>
                </a:lnTo>
                <a:lnTo>
                  <a:pt x="0" y="6499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9703"/>
            <a:ext cx="993382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Arduino Scheme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30997"/>
            <a:ext cx="117112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F3B9B"/>
                </a:solidFill>
                <a:latin typeface="Canva Sans 1 Bold"/>
              </a:rPr>
              <a:t>Entrance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65260"/>
            <a:ext cx="8115300" cy="4556480"/>
          </a:xfrm>
          <a:custGeom>
            <a:avLst/>
            <a:gdLst/>
            <a:ahLst/>
            <a:cxnLst/>
            <a:rect r="r" b="b" t="t" l="l"/>
            <a:pathLst>
              <a:path h="4556480" w="8115300">
                <a:moveTo>
                  <a:pt x="0" y="0"/>
                </a:moveTo>
                <a:lnTo>
                  <a:pt x="8115300" y="0"/>
                </a:lnTo>
                <a:lnTo>
                  <a:pt x="8115300" y="4556480"/>
                </a:lnTo>
                <a:lnTo>
                  <a:pt x="0" y="4556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2968" y="4707503"/>
            <a:ext cx="8115300" cy="4550797"/>
          </a:xfrm>
          <a:custGeom>
            <a:avLst/>
            <a:gdLst/>
            <a:ahLst/>
            <a:cxnLst/>
            <a:rect r="r" b="b" t="t" l="l"/>
            <a:pathLst>
              <a:path h="4550797" w="8115300">
                <a:moveTo>
                  <a:pt x="0" y="0"/>
                </a:moveTo>
                <a:lnTo>
                  <a:pt x="8115300" y="0"/>
                </a:lnTo>
                <a:lnTo>
                  <a:pt x="8115300" y="4550797"/>
                </a:lnTo>
                <a:lnTo>
                  <a:pt x="0" y="4550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9703"/>
            <a:ext cx="993382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Arduino Scheme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30997"/>
            <a:ext cx="117112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F3B9B"/>
                </a:solidFill>
                <a:latin typeface="Canva Sans 1 Bold"/>
              </a:rPr>
              <a:t>Parking sensors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4348" y="3033329"/>
            <a:ext cx="10374952" cy="6224971"/>
          </a:xfrm>
          <a:custGeom>
            <a:avLst/>
            <a:gdLst/>
            <a:ahLst/>
            <a:cxnLst/>
            <a:rect r="r" b="b" t="t" l="l"/>
            <a:pathLst>
              <a:path h="6224971" w="10374952">
                <a:moveTo>
                  <a:pt x="0" y="0"/>
                </a:moveTo>
                <a:lnTo>
                  <a:pt x="10374952" y="0"/>
                </a:lnTo>
                <a:lnTo>
                  <a:pt x="10374952" y="6224971"/>
                </a:lnTo>
                <a:lnTo>
                  <a:pt x="0" y="622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9703"/>
            <a:ext cx="993382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Arduino Scheme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30997"/>
            <a:ext cx="117112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F3B9B"/>
                </a:solidFill>
                <a:latin typeface="Canva Sans 1 Bold"/>
              </a:rPr>
              <a:t>Exit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16782" y="7912592"/>
            <a:ext cx="2871950" cy="12780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877531" y="8122448"/>
            <a:ext cx="2573883" cy="10681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992089" y="8181880"/>
            <a:ext cx="2882085" cy="100873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509620">
            <a:off x="7971125" y="2105679"/>
            <a:ext cx="2345750" cy="26656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558020" y="4274503"/>
            <a:ext cx="575022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1 Bold"/>
              </a:rPr>
              <a:t>Use Cases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BD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004533" y="-2996467"/>
            <a:ext cx="8278934" cy="16230600"/>
            <a:chOff x="0" y="0"/>
            <a:chExt cx="2180460" cy="4274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0460" cy="4274726"/>
            </a:xfrm>
            <a:custGeom>
              <a:avLst/>
              <a:gdLst/>
              <a:ahLst/>
              <a:cxnLst/>
              <a:rect r="r" b="b" t="t" l="l"/>
              <a:pathLst>
                <a:path h="4274726" w="2180460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3304" y="6453681"/>
            <a:ext cx="478289" cy="4782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63304" y="7270720"/>
            <a:ext cx="478289" cy="47828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DDC40"/>
            </a:solidFill>
            <a:ln>
              <a:noFill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71111" y="3044429"/>
            <a:ext cx="478289" cy="4782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98A2"/>
            </a:solidFill>
            <a:ln>
              <a:noFill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71111" y="3922924"/>
            <a:ext cx="478289" cy="47828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4B4B"/>
            </a:solidFill>
            <a:ln>
              <a:noFill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890418" y="6879332"/>
            <a:ext cx="478289" cy="47828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87CD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978431" y="7901252"/>
            <a:ext cx="478289" cy="47828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BF7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25882" y="6505122"/>
            <a:ext cx="151641" cy="1396130"/>
            <a:chOff x="0" y="0"/>
            <a:chExt cx="39938" cy="3677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9938" cy="367705"/>
            </a:xfrm>
            <a:custGeom>
              <a:avLst/>
              <a:gdLst/>
              <a:ahLst/>
              <a:cxnLst/>
              <a:rect r="r" b="b" t="t" l="l"/>
              <a:pathLst>
                <a:path h="367705" w="39938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>
              <a:noFill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868121" y="6505122"/>
            <a:ext cx="151641" cy="1396130"/>
            <a:chOff x="0" y="0"/>
            <a:chExt cx="39938" cy="3677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9938" cy="367705"/>
            </a:xfrm>
            <a:custGeom>
              <a:avLst/>
              <a:gdLst/>
              <a:ahLst/>
              <a:cxnLst/>
              <a:rect r="r" b="b" t="t" l="l"/>
              <a:pathLst>
                <a:path h="367705" w="39938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>
              <a:noFill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97833" cy="183271"/>
            </a:xfrm>
            <a:custGeom>
              <a:avLst/>
              <a:gdLst/>
              <a:ahLst/>
              <a:cxnLst/>
              <a:rect r="r" b="b" t="t" l="l"/>
              <a:pathLst>
                <a:path h="183271" w="597833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27000" y="-123825"/>
              <a:ext cx="558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602449" y="3014964"/>
            <a:ext cx="4607284" cy="3010092"/>
          </a:xfrm>
          <a:custGeom>
            <a:avLst/>
            <a:gdLst/>
            <a:ahLst/>
            <a:cxnLst/>
            <a:rect r="r" b="b" t="t" l="l"/>
            <a:pathLst>
              <a:path h="3010092" w="4607284">
                <a:moveTo>
                  <a:pt x="0" y="0"/>
                </a:moveTo>
                <a:lnTo>
                  <a:pt x="4607284" y="0"/>
                </a:lnTo>
                <a:lnTo>
                  <a:pt x="4607284" y="3010092"/>
                </a:lnTo>
                <a:lnTo>
                  <a:pt x="0" y="3010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6897258" y="5143500"/>
            <a:ext cx="4907310" cy="3653219"/>
          </a:xfrm>
          <a:custGeom>
            <a:avLst/>
            <a:gdLst/>
            <a:ahLst/>
            <a:cxnLst/>
            <a:rect r="r" b="b" t="t" l="l"/>
            <a:pathLst>
              <a:path h="3653219" w="4907310">
                <a:moveTo>
                  <a:pt x="0" y="0"/>
                </a:moveTo>
                <a:lnTo>
                  <a:pt x="4907310" y="0"/>
                </a:lnTo>
                <a:lnTo>
                  <a:pt x="4907310" y="3653219"/>
                </a:lnTo>
                <a:lnTo>
                  <a:pt x="0" y="3653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348797" y="2488173"/>
            <a:ext cx="4520980" cy="2543051"/>
          </a:xfrm>
          <a:custGeom>
            <a:avLst/>
            <a:gdLst/>
            <a:ahLst/>
            <a:cxnLst/>
            <a:rect r="r" b="b" t="t" l="l"/>
            <a:pathLst>
              <a:path h="2543051" w="4520980">
                <a:moveTo>
                  <a:pt x="0" y="0"/>
                </a:moveTo>
                <a:lnTo>
                  <a:pt x="4520981" y="0"/>
                </a:lnTo>
                <a:lnTo>
                  <a:pt x="4520981" y="2543051"/>
                </a:lnTo>
                <a:lnTo>
                  <a:pt x="0" y="2543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095533" y="6603414"/>
            <a:ext cx="2770263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"/>
              </a:rPr>
              <a:t>WASTE TIME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09571" y="3159905"/>
            <a:ext cx="2770263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TRAFFIC INCREASE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666639" y="6855264"/>
            <a:ext cx="3592661" cy="55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"/>
              </a:rPr>
              <a:t>INEFFECTIVE RESOURCE MANAGEMENT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95533" y="7386195"/>
            <a:ext cx="2770263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STRESS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777523" y="8103628"/>
            <a:ext cx="2770263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COST INCREASE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809571" y="4038400"/>
            <a:ext cx="3592661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POLLUTION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02449" y="1630923"/>
            <a:ext cx="79971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4AD00"/>
                </a:solidFill>
                <a:latin typeface="Montserrat Extra-Bold"/>
              </a:rPr>
              <a:t>PROBLEM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97263"/>
            <a:ext cx="4699248" cy="5892473"/>
          </a:xfrm>
          <a:custGeom>
            <a:avLst/>
            <a:gdLst/>
            <a:ahLst/>
            <a:cxnLst/>
            <a:rect r="r" b="b" t="t" l="l"/>
            <a:pathLst>
              <a:path h="5892473" w="4699248">
                <a:moveTo>
                  <a:pt x="0" y="0"/>
                </a:moveTo>
                <a:lnTo>
                  <a:pt x="4699248" y="0"/>
                </a:lnTo>
                <a:lnTo>
                  <a:pt x="4699248" y="5892474"/>
                </a:lnTo>
                <a:lnTo>
                  <a:pt x="0" y="5892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4376" y="2197263"/>
            <a:ext cx="4641035" cy="5892473"/>
          </a:xfrm>
          <a:custGeom>
            <a:avLst/>
            <a:gdLst/>
            <a:ahLst/>
            <a:cxnLst/>
            <a:rect r="r" b="b" t="t" l="l"/>
            <a:pathLst>
              <a:path h="5892473" w="4641035">
                <a:moveTo>
                  <a:pt x="0" y="0"/>
                </a:moveTo>
                <a:lnTo>
                  <a:pt x="4641036" y="0"/>
                </a:lnTo>
                <a:lnTo>
                  <a:pt x="4641036" y="5892474"/>
                </a:lnTo>
                <a:lnTo>
                  <a:pt x="0" y="5892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8" r="0" b="-25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02212" y="2197263"/>
            <a:ext cx="4641035" cy="5888147"/>
          </a:xfrm>
          <a:custGeom>
            <a:avLst/>
            <a:gdLst/>
            <a:ahLst/>
            <a:cxnLst/>
            <a:rect r="r" b="b" t="t" l="l"/>
            <a:pathLst>
              <a:path h="5888147" w="4641035">
                <a:moveTo>
                  <a:pt x="0" y="0"/>
                </a:moveTo>
                <a:lnTo>
                  <a:pt x="4641035" y="0"/>
                </a:lnTo>
                <a:lnTo>
                  <a:pt x="4641035" y="5888147"/>
                </a:lnTo>
                <a:lnTo>
                  <a:pt x="0" y="5888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2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94700"/>
            <a:ext cx="475109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1 Bold"/>
              </a:rPr>
              <a:t>Shopping Malls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99501" y="8394700"/>
            <a:ext cx="423078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1 Bold"/>
              </a:rPr>
              <a:t>Event Venues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7421" y="8394700"/>
            <a:ext cx="255061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1 Bold"/>
              </a:rPr>
              <a:t>Airports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26119" y="163746"/>
            <a:ext cx="6123062" cy="4620129"/>
          </a:xfrm>
          <a:custGeom>
            <a:avLst/>
            <a:gdLst/>
            <a:ahLst/>
            <a:cxnLst/>
            <a:rect r="r" b="b" t="t" l="l"/>
            <a:pathLst>
              <a:path h="4620129" w="6123062">
                <a:moveTo>
                  <a:pt x="0" y="0"/>
                </a:moveTo>
                <a:lnTo>
                  <a:pt x="6123063" y="0"/>
                </a:lnTo>
                <a:lnTo>
                  <a:pt x="6123063" y="4620129"/>
                </a:lnTo>
                <a:lnTo>
                  <a:pt x="0" y="4620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6990" y="2589776"/>
            <a:ext cx="1471655" cy="6930999"/>
            <a:chOff x="0" y="0"/>
            <a:chExt cx="725723" cy="34179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5723" cy="3417908"/>
            </a:xfrm>
            <a:custGeom>
              <a:avLst/>
              <a:gdLst/>
              <a:ahLst/>
              <a:cxnLst/>
              <a:rect r="r" b="b" t="t" l="l"/>
              <a:pathLst>
                <a:path h="3417908" w="725723">
                  <a:moveTo>
                    <a:pt x="362861" y="0"/>
                  </a:moveTo>
                  <a:lnTo>
                    <a:pt x="362861" y="0"/>
                  </a:lnTo>
                  <a:cubicBezTo>
                    <a:pt x="563264" y="0"/>
                    <a:pt x="725723" y="162459"/>
                    <a:pt x="725723" y="362861"/>
                  </a:cubicBezTo>
                  <a:lnTo>
                    <a:pt x="725723" y="3055046"/>
                  </a:lnTo>
                  <a:cubicBezTo>
                    <a:pt x="725723" y="3255449"/>
                    <a:pt x="563264" y="3417908"/>
                    <a:pt x="362861" y="3417908"/>
                  </a:cubicBezTo>
                  <a:lnTo>
                    <a:pt x="362861" y="3417908"/>
                  </a:lnTo>
                  <a:cubicBezTo>
                    <a:pt x="162459" y="3417908"/>
                    <a:pt x="0" y="3255449"/>
                    <a:pt x="0" y="3055046"/>
                  </a:cubicBezTo>
                  <a:lnTo>
                    <a:pt x="0" y="362861"/>
                  </a:lnTo>
                  <a:cubicBezTo>
                    <a:pt x="0" y="162459"/>
                    <a:pt x="162459" y="0"/>
                    <a:pt x="362861" y="0"/>
                  </a:cubicBezTo>
                  <a:close/>
                </a:path>
              </a:pathLst>
            </a:custGeom>
            <a:solidFill>
              <a:srgbClr val="F4AD00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19175"/>
            <a:ext cx="1379574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4AD00"/>
                </a:solidFill>
                <a:latin typeface="Canva Sans 1 Bold"/>
              </a:rPr>
              <a:t>Improvements</a:t>
            </a:r>
            <a:r>
              <a:rPr lang="en-US" sz="7500" u="none">
                <a:solidFill>
                  <a:srgbClr val="F4AD00"/>
                </a:solidFill>
                <a:latin typeface="Canva Sans 1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24795"/>
            <a:ext cx="7131555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91833" y="3000268"/>
            <a:ext cx="521970" cy="13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FFFFFF"/>
                </a:solidFill>
                <a:latin typeface="Canva Sans 1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65607" y="3247175"/>
            <a:ext cx="83747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1 Bold"/>
              </a:rPr>
              <a:t>Provide a ticket dispenser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1829" y="4725885"/>
            <a:ext cx="551974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FFFFFF"/>
                </a:solidFill>
                <a:latin typeface="Canva Sans 1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65607" y="6428320"/>
            <a:ext cx="135259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1 Bold"/>
              </a:rPr>
              <a:t>Reduce the number of Bluetooth modules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349553" y="6175590"/>
            <a:ext cx="8374737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FFFFFF"/>
                </a:solidFill>
                <a:latin typeface="Canva Sans 1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65607" y="4871505"/>
            <a:ext cx="122630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1 Bold"/>
              </a:rPr>
              <a:t>New algorithm for Master-slave shift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349553" y="7625295"/>
            <a:ext cx="8374737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FFFFFF"/>
                </a:solidFill>
                <a:latin typeface="Canva Sans 1 Bol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65607" y="7882470"/>
            <a:ext cx="122630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1 Bold"/>
              </a:rPr>
              <a:t>Ventilation system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37746" y="4274503"/>
            <a:ext cx="641250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1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3113790">
            <a:off x="-1409345" y="6108296"/>
            <a:ext cx="4129006" cy="4129006"/>
          </a:xfrm>
          <a:custGeom>
            <a:avLst/>
            <a:gdLst/>
            <a:ahLst/>
            <a:cxnLst/>
            <a:rect r="r" b="b" t="t" l="l"/>
            <a:pathLst>
              <a:path h="4129006" w="4129006">
                <a:moveTo>
                  <a:pt x="0" y="0"/>
                </a:moveTo>
                <a:lnTo>
                  <a:pt x="4129006" y="0"/>
                </a:lnTo>
                <a:lnTo>
                  <a:pt x="4129006" y="4129005"/>
                </a:lnTo>
                <a:lnTo>
                  <a:pt x="0" y="4129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8265">
            <a:off x="14262009" y="6835455"/>
            <a:ext cx="2904578" cy="2564293"/>
          </a:xfrm>
          <a:custGeom>
            <a:avLst/>
            <a:gdLst/>
            <a:ahLst/>
            <a:cxnLst/>
            <a:rect r="r" b="b" t="t" l="l"/>
            <a:pathLst>
              <a:path h="2564293" w="2904578">
                <a:moveTo>
                  <a:pt x="0" y="0"/>
                </a:moveTo>
                <a:lnTo>
                  <a:pt x="2904578" y="0"/>
                </a:lnTo>
                <a:lnTo>
                  <a:pt x="2904578" y="2564293"/>
                </a:lnTo>
                <a:lnTo>
                  <a:pt x="0" y="2564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427699">
            <a:off x="7789967" y="2297014"/>
            <a:ext cx="2708066" cy="2708066"/>
          </a:xfrm>
          <a:custGeom>
            <a:avLst/>
            <a:gdLst/>
            <a:ahLst/>
            <a:cxnLst/>
            <a:rect r="r" b="b" t="t" l="l"/>
            <a:pathLst>
              <a:path h="2708066" w="2708066">
                <a:moveTo>
                  <a:pt x="0" y="0"/>
                </a:moveTo>
                <a:lnTo>
                  <a:pt x="2708066" y="0"/>
                </a:lnTo>
                <a:lnTo>
                  <a:pt x="2708066" y="2708066"/>
                </a:lnTo>
                <a:lnTo>
                  <a:pt x="0" y="270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25988">
            <a:off x="854381" y="934614"/>
            <a:ext cx="2338085" cy="1706602"/>
          </a:xfrm>
          <a:custGeom>
            <a:avLst/>
            <a:gdLst/>
            <a:ahLst/>
            <a:cxnLst/>
            <a:rect r="r" b="b" t="t" l="l"/>
            <a:pathLst>
              <a:path h="1706602" w="2338085">
                <a:moveTo>
                  <a:pt x="0" y="0"/>
                </a:moveTo>
                <a:lnTo>
                  <a:pt x="2338086" y="0"/>
                </a:lnTo>
                <a:lnTo>
                  <a:pt x="2338086" y="1706603"/>
                </a:lnTo>
                <a:lnTo>
                  <a:pt x="0" y="1706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586649" y="261550"/>
            <a:ext cx="4129006" cy="4129006"/>
          </a:xfrm>
          <a:custGeom>
            <a:avLst/>
            <a:gdLst/>
            <a:ahLst/>
            <a:cxnLst/>
            <a:rect r="r" b="b" t="t" l="l"/>
            <a:pathLst>
              <a:path h="4129006" w="4129006">
                <a:moveTo>
                  <a:pt x="0" y="0"/>
                </a:moveTo>
                <a:lnTo>
                  <a:pt x="4129006" y="0"/>
                </a:lnTo>
                <a:lnTo>
                  <a:pt x="4129006" y="4129005"/>
                </a:lnTo>
                <a:lnTo>
                  <a:pt x="0" y="4129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052" y="518269"/>
            <a:ext cx="2202509" cy="2572273"/>
          </a:xfrm>
          <a:custGeom>
            <a:avLst/>
            <a:gdLst/>
            <a:ahLst/>
            <a:cxnLst/>
            <a:rect r="r" b="b" t="t" l="l"/>
            <a:pathLst>
              <a:path h="2572273" w="2202509">
                <a:moveTo>
                  <a:pt x="0" y="0"/>
                </a:moveTo>
                <a:lnTo>
                  <a:pt x="2202509" y="0"/>
                </a:lnTo>
                <a:lnTo>
                  <a:pt x="2202509" y="2572273"/>
                </a:lnTo>
                <a:lnTo>
                  <a:pt x="0" y="257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178373" y="518269"/>
            <a:ext cx="2202509" cy="2572273"/>
          </a:xfrm>
          <a:custGeom>
            <a:avLst/>
            <a:gdLst/>
            <a:ahLst/>
            <a:cxnLst/>
            <a:rect r="r" b="b" t="t" l="l"/>
            <a:pathLst>
              <a:path h="2572273" w="2202509">
                <a:moveTo>
                  <a:pt x="0" y="0"/>
                </a:moveTo>
                <a:lnTo>
                  <a:pt x="2202509" y="0"/>
                </a:lnTo>
                <a:lnTo>
                  <a:pt x="2202509" y="2572273"/>
                </a:lnTo>
                <a:lnTo>
                  <a:pt x="0" y="257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589639" y="8328909"/>
            <a:ext cx="3111663" cy="13691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354400" y="8071297"/>
            <a:ext cx="2904900" cy="162674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44075" y="8497668"/>
            <a:ext cx="2892465" cy="120037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17561" y="1320218"/>
            <a:ext cx="296386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F3B9B"/>
                </a:solidFill>
                <a:latin typeface="Canva Sans 1 Bold"/>
              </a:rPr>
              <a:t>Increases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61038" y="1320218"/>
            <a:ext cx="321190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F3B9B"/>
                </a:solidFill>
                <a:latin typeface="Canva Sans 1 Bold"/>
              </a:rPr>
              <a:t>Decreases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5052" y="3911076"/>
            <a:ext cx="5457234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 1"/>
              </a:rPr>
              <a:t>Optimization of parking spaces in urban and private areas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 1"/>
              </a:rPr>
              <a:t>Reputation of being a greener city/facility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 1"/>
              </a:rPr>
              <a:t>Real-time information on available parking spaces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 1"/>
              </a:rPr>
              <a:t>Parking revenues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78373" y="3911076"/>
            <a:ext cx="5457234" cy="181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 1"/>
              </a:rPr>
              <a:t>Traffic volume</a:t>
            </a:r>
          </a:p>
          <a:p>
            <a:pPr algn="ctr" marL="561341" indent="-280670" lvl="1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 1"/>
              </a:rPr>
              <a:t>Gas emissions</a:t>
            </a:r>
          </a:p>
          <a:p>
            <a:pPr algn="ctr" marL="561341" indent="-280670" lvl="1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 1"/>
              </a:rPr>
              <a:t>Time spent</a:t>
            </a:r>
          </a:p>
          <a:p>
            <a:pPr algn="ctr" marL="561341" indent="-280670" lvl="1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 1"/>
              </a:rPr>
              <a:t>Driver's anxiety or fatigue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-10800000">
              <a:off x="0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44870" y="0"/>
                <a:ext cx="92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22">
                    <a:moveTo>
                      <a:pt x="461" y="0"/>
                    </a:moveTo>
                    <a:lnTo>
                      <a:pt x="461" y="0"/>
                    </a:lnTo>
                    <a:cubicBezTo>
                      <a:pt x="922" y="11171"/>
                      <a:pt x="922" y="22357"/>
                      <a:pt x="461" y="33528"/>
                    </a:cubicBezTo>
                    <a:cubicBezTo>
                      <a:pt x="0" y="22357"/>
                      <a:pt x="0" y="11171"/>
                      <a:pt x="46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>
                <a:noFill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>
                <a:noFill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62" id="62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1708165" y="-1688700"/>
            <a:ext cx="70256" cy="13664400"/>
            <a:chOff x="0" y="0"/>
            <a:chExt cx="93675" cy="18219200"/>
          </a:xfrm>
        </p:grpSpPr>
        <p:grpSp>
          <p:nvGrpSpPr>
            <p:cNvPr name="Group 66" id="66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78" id="78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-5400000">
            <a:off x="12388601" y="4214632"/>
            <a:ext cx="11215802" cy="1690933"/>
            <a:chOff x="0" y="0"/>
            <a:chExt cx="2953956" cy="445349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2953956" cy="445349"/>
            </a:xfrm>
            <a:custGeom>
              <a:avLst/>
              <a:gdLst/>
              <a:ahLst/>
              <a:cxnLst/>
              <a:rect r="r" b="b" t="t" l="l"/>
              <a:pathLst>
                <a:path h="445349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7" id="87"/>
          <p:cNvGrpSpPr/>
          <p:nvPr/>
        </p:nvGrpSpPr>
        <p:grpSpPr>
          <a:xfrm rot="-5400000">
            <a:off x="12366966" y="4476381"/>
            <a:ext cx="1448064" cy="557572"/>
            <a:chOff x="0" y="0"/>
            <a:chExt cx="812800" cy="312966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364621" y="0"/>
              <a:ext cx="83559" cy="312966"/>
            </a:xfrm>
            <a:custGeom>
              <a:avLst/>
              <a:gdLst/>
              <a:ahLst/>
              <a:cxnLst/>
              <a:rect r="r" b="b" t="t" l="l"/>
              <a:pathLst>
                <a:path h="312966" w="83559">
                  <a:moveTo>
                    <a:pt x="41779" y="0"/>
                  </a:moveTo>
                  <a:lnTo>
                    <a:pt x="41779" y="0"/>
                  </a:lnTo>
                  <a:cubicBezTo>
                    <a:pt x="83558" y="100139"/>
                    <a:pt x="83558" y="212827"/>
                    <a:pt x="41779" y="312966"/>
                  </a:cubicBezTo>
                  <a:cubicBezTo>
                    <a:pt x="0" y="212827"/>
                    <a:pt x="0" y="100139"/>
                    <a:pt x="41779" y="0"/>
                  </a:cubicBezTo>
                  <a:close/>
                </a:path>
              </a:pathLst>
            </a:custGeom>
            <a:solidFill>
              <a:srgbClr val="1F3B9B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5255340" y="-1536300"/>
            <a:ext cx="70256" cy="13664400"/>
            <a:chOff x="0" y="0"/>
            <a:chExt cx="93675" cy="18219200"/>
          </a:xfrm>
        </p:grpSpPr>
        <p:grpSp>
          <p:nvGrpSpPr>
            <p:cNvPr name="Group 91" id="91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06" id="106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107" id="107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22" id="12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24" id="124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25" id="125"/>
          <p:cNvGrpSpPr/>
          <p:nvPr/>
        </p:nvGrpSpPr>
        <p:grpSpPr>
          <a:xfrm rot="0">
            <a:off x="13695832" y="-59092"/>
            <a:ext cx="3189273" cy="6543739"/>
            <a:chOff x="0" y="0"/>
            <a:chExt cx="4252364" cy="8724985"/>
          </a:xfrm>
        </p:grpSpPr>
        <p:grpSp>
          <p:nvGrpSpPr>
            <p:cNvPr name="Group 126" id="126"/>
            <p:cNvGrpSpPr/>
            <p:nvPr/>
          </p:nvGrpSpPr>
          <p:grpSpPr>
            <a:xfrm rot="0"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38" id="138"/>
            <p:cNvSpPr/>
            <p:nvPr/>
          </p:nvSpPr>
          <p:spPr>
            <a:xfrm flipH="false" flipV="false" rot="-10800000">
              <a:off x="0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39" id="139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2" id="142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name="Freeform 143" id="143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44" id="14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5" id="145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47" id="14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8" id="148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50" id="150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1" id="151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name="Freeform 152" id="15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53" id="153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4" id="154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44870" y="0"/>
                <a:ext cx="92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22">
                    <a:moveTo>
                      <a:pt x="461" y="0"/>
                    </a:moveTo>
                    <a:lnTo>
                      <a:pt x="461" y="0"/>
                    </a:lnTo>
                    <a:cubicBezTo>
                      <a:pt x="922" y="11171"/>
                      <a:pt x="922" y="22357"/>
                      <a:pt x="461" y="33528"/>
                    </a:cubicBezTo>
                    <a:cubicBezTo>
                      <a:pt x="0" y="22357"/>
                      <a:pt x="0" y="11171"/>
                      <a:pt x="46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56" id="15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7" id="157"/>
            <p:cNvGrpSpPr/>
            <p:nvPr/>
          </p:nvGrpSpPr>
          <p:grpSpPr>
            <a:xfrm rot="0"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name="Freeform 158" id="158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59" id="159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60" id="160"/>
            <p:cNvGrpSpPr/>
            <p:nvPr/>
          </p:nvGrpSpPr>
          <p:grpSpPr>
            <a:xfrm rot="0"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>
                <a:noFill/>
              </a:ln>
            </p:spPr>
          </p:sp>
          <p:sp>
            <p:nvSpPr>
              <p:cNvPr name="TextBox 162" id="16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3" id="163"/>
            <p:cNvGrpSpPr/>
            <p:nvPr/>
          </p:nvGrpSpPr>
          <p:grpSpPr>
            <a:xfrm rot="0"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name="Freeform 164" id="16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>
                <a:noFill/>
              </a:ln>
            </p:spPr>
          </p:sp>
          <p:sp>
            <p:nvSpPr>
              <p:cNvPr name="TextBox 165" id="16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6" id="166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name="Freeform 167" id="167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68" id="168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69" id="169"/>
          <p:cNvGrpSpPr/>
          <p:nvPr/>
        </p:nvGrpSpPr>
        <p:grpSpPr>
          <a:xfrm rot="0">
            <a:off x="10112186" y="3211575"/>
            <a:ext cx="3191959" cy="6546144"/>
            <a:chOff x="0" y="0"/>
            <a:chExt cx="4255945" cy="8728192"/>
          </a:xfrm>
        </p:grpSpPr>
        <p:grpSp>
          <p:nvGrpSpPr>
            <p:cNvPr name="Group 170" id="170"/>
            <p:cNvGrpSpPr/>
            <p:nvPr/>
          </p:nvGrpSpPr>
          <p:grpSpPr>
            <a:xfrm rot="-3784">
              <a:off x="679385" y="4050077"/>
              <a:ext cx="259157" cy="922763"/>
              <a:chOff x="0" y="0"/>
              <a:chExt cx="39938" cy="142206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-3784">
              <a:off x="3349682" y="4047138"/>
              <a:ext cx="259157" cy="922763"/>
              <a:chOff x="0" y="0"/>
              <a:chExt cx="39938" cy="142206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6" id="176"/>
            <p:cNvGrpSpPr/>
            <p:nvPr/>
          </p:nvGrpSpPr>
          <p:grpSpPr>
            <a:xfrm rot="-3784">
              <a:off x="682973" y="7309475"/>
              <a:ext cx="259157" cy="922763"/>
              <a:chOff x="0" y="0"/>
              <a:chExt cx="39938" cy="142206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78" id="17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9" id="179"/>
            <p:cNvGrpSpPr/>
            <p:nvPr/>
          </p:nvGrpSpPr>
          <p:grpSpPr>
            <a:xfrm rot="-3784">
              <a:off x="3353270" y="7306535"/>
              <a:ext cx="259157" cy="922763"/>
              <a:chOff x="0" y="0"/>
              <a:chExt cx="39938" cy="142206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81" id="18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82" id="182"/>
            <p:cNvSpPr/>
            <p:nvPr/>
          </p:nvSpPr>
          <p:spPr>
            <a:xfrm flipH="false" flipV="false" rot="-10796848">
              <a:off x="1790" y="1948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5" y="0"/>
                  </a:lnTo>
                  <a:lnTo>
                    <a:pt x="4252365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83" id="183"/>
            <p:cNvGrpSpPr/>
            <p:nvPr/>
          </p:nvGrpSpPr>
          <p:grpSpPr>
            <a:xfrm rot="-10796848">
              <a:off x="796765" y="3345158"/>
              <a:ext cx="2703356" cy="5381796"/>
              <a:chOff x="0" y="0"/>
              <a:chExt cx="544375" cy="1083733"/>
            </a:xfrm>
          </p:grpSpPr>
          <p:sp>
            <p:nvSpPr>
              <p:cNvPr name="Freeform 184" id="184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22BF7E"/>
              </a:solidFill>
              <a:ln>
                <a:noFill/>
              </a:ln>
            </p:spPr>
          </p:sp>
          <p:sp>
            <p:nvSpPr>
              <p:cNvPr name="TextBox 185" id="18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6" id="186"/>
            <p:cNvGrpSpPr/>
            <p:nvPr/>
          </p:nvGrpSpPr>
          <p:grpSpPr>
            <a:xfrm rot="-10796848">
              <a:off x="1257044" y="5886561"/>
              <a:ext cx="1781474" cy="1744101"/>
              <a:chOff x="0" y="0"/>
              <a:chExt cx="358736" cy="351210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>
                <a:noFill/>
              </a:ln>
            </p:spPr>
          </p:sp>
          <p:sp>
            <p:nvSpPr>
              <p:cNvPr name="TextBox 188" id="18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9" id="189"/>
            <p:cNvGrpSpPr/>
            <p:nvPr/>
          </p:nvGrpSpPr>
          <p:grpSpPr>
            <a:xfrm rot="-10796848">
              <a:off x="910553" y="3569400"/>
              <a:ext cx="2479114" cy="1295618"/>
              <a:chOff x="0" y="0"/>
              <a:chExt cx="499220" cy="260899"/>
            </a:xfrm>
          </p:grpSpPr>
          <p:sp>
            <p:nvSpPr>
              <p:cNvPr name="Freeform 190" id="190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83276" y="0"/>
                    </a:moveTo>
                    <a:lnTo>
                      <a:pt x="415944" y="0"/>
                    </a:lnTo>
                    <a:cubicBezTo>
                      <a:pt x="461936" y="0"/>
                      <a:pt x="499220" y="37284"/>
                      <a:pt x="499220" y="83276"/>
                    </a:cubicBezTo>
                    <a:lnTo>
                      <a:pt x="499220" y="177623"/>
                    </a:lnTo>
                    <a:cubicBezTo>
                      <a:pt x="499220" y="199709"/>
                      <a:pt x="490446" y="220890"/>
                      <a:pt x="474829" y="236508"/>
                    </a:cubicBezTo>
                    <a:cubicBezTo>
                      <a:pt x="459211" y="252125"/>
                      <a:pt x="438030" y="260899"/>
                      <a:pt x="415944" y="260899"/>
                    </a:cubicBezTo>
                    <a:lnTo>
                      <a:pt x="83276" y="260899"/>
                    </a:lnTo>
                    <a:cubicBezTo>
                      <a:pt x="37284" y="260899"/>
                      <a:pt x="0" y="223615"/>
                      <a:pt x="0" y="177623"/>
                    </a:cubicBezTo>
                    <a:lnTo>
                      <a:pt x="0" y="83276"/>
                    </a:lnTo>
                    <a:cubicBezTo>
                      <a:pt x="0" y="61190"/>
                      <a:pt x="8774" y="40008"/>
                      <a:pt x="24391" y="24391"/>
                    </a:cubicBezTo>
                    <a:cubicBezTo>
                      <a:pt x="40008" y="8774"/>
                      <a:pt x="61190" y="0"/>
                      <a:pt x="83276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>
                <a:noFill/>
              </a:ln>
            </p:spPr>
          </p:sp>
          <p:sp>
            <p:nvSpPr>
              <p:cNvPr name="TextBox 191" id="19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2" id="192"/>
            <p:cNvGrpSpPr/>
            <p:nvPr/>
          </p:nvGrpSpPr>
          <p:grpSpPr>
            <a:xfrm rot="-10796848">
              <a:off x="2378773" y="3421739"/>
              <a:ext cx="824710" cy="99663"/>
              <a:chOff x="0" y="0"/>
              <a:chExt cx="166072" cy="20069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94" id="19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95" id="195"/>
            <p:cNvGrpSpPr/>
            <p:nvPr/>
          </p:nvGrpSpPr>
          <p:grpSpPr>
            <a:xfrm rot="-10796848">
              <a:off x="1098106" y="3420565"/>
              <a:ext cx="824710" cy="99663"/>
              <a:chOff x="0" y="0"/>
              <a:chExt cx="166072" cy="20069"/>
            </a:xfrm>
          </p:grpSpPr>
          <p:sp>
            <p:nvSpPr>
              <p:cNvPr name="Freeform 196" id="196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97" id="19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98" id="198"/>
            <p:cNvGrpSpPr/>
            <p:nvPr/>
          </p:nvGrpSpPr>
          <p:grpSpPr>
            <a:xfrm rot="-9867310">
              <a:off x="3354094" y="5283539"/>
              <a:ext cx="450227" cy="166499"/>
              <a:chOff x="0" y="0"/>
              <a:chExt cx="90662" cy="33528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44870" y="0"/>
                <a:ext cx="92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22">
                    <a:moveTo>
                      <a:pt x="461" y="0"/>
                    </a:moveTo>
                    <a:cubicBezTo>
                      <a:pt x="922" y="11171"/>
                      <a:pt x="922" y="22357"/>
                      <a:pt x="461" y="33528"/>
                    </a:cubicBezTo>
                    <a:cubicBezTo>
                      <a:pt x="0" y="22357"/>
                      <a:pt x="0" y="11171"/>
                      <a:pt x="461" y="0"/>
                    </a:cubicBez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EAEA28"/>
              </a:solidFill>
              <a:ln>
                <a:noFill/>
              </a:ln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9604850">
              <a:off x="471635" y="5296826"/>
              <a:ext cx="450227" cy="166499"/>
              <a:chOff x="0" y="0"/>
              <a:chExt cx="90662" cy="33528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44870" y="0"/>
                <a:ext cx="92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22">
                    <a:moveTo>
                      <a:pt x="461" y="0"/>
                    </a:moveTo>
                    <a:cubicBezTo>
                      <a:pt x="922" y="11171"/>
                      <a:pt x="922" y="22357"/>
                      <a:pt x="461" y="33528"/>
                    </a:cubicBezTo>
                    <a:cubicBezTo>
                      <a:pt x="0" y="22357"/>
                      <a:pt x="0" y="11171"/>
                      <a:pt x="461" y="0"/>
                    </a:cubicBez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EAEA28"/>
              </a:solidFill>
              <a:ln>
                <a:noFill/>
              </a:ln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19984">
              <a:off x="966805" y="5032936"/>
              <a:ext cx="2365175" cy="725067"/>
              <a:chOff x="0" y="0"/>
              <a:chExt cx="597833" cy="183271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>
                <a:noFill/>
              </a:ln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7" id="207"/>
            <p:cNvGrpSpPr/>
            <p:nvPr/>
          </p:nvGrpSpPr>
          <p:grpSpPr>
            <a:xfrm rot="19984">
              <a:off x="3105575" y="5592714"/>
              <a:ext cx="266384" cy="2452549"/>
              <a:chOff x="0" y="0"/>
              <a:chExt cx="39938" cy="367705"/>
            </a:xfrm>
          </p:grpSpPr>
          <p:sp>
            <p:nvSpPr>
              <p:cNvPr name="Freeform 208" id="208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>
                <a:noFill/>
              </a:ln>
            </p:spPr>
          </p:sp>
          <p:sp>
            <p:nvSpPr>
              <p:cNvPr name="TextBox 209" id="209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0" id="210"/>
            <p:cNvGrpSpPr/>
            <p:nvPr/>
          </p:nvGrpSpPr>
          <p:grpSpPr>
            <a:xfrm rot="19984">
              <a:off x="919234" y="5592714"/>
              <a:ext cx="266384" cy="2452549"/>
              <a:chOff x="0" y="0"/>
              <a:chExt cx="39938" cy="367705"/>
            </a:xfrm>
          </p:grpSpPr>
          <p:sp>
            <p:nvSpPr>
              <p:cNvPr name="Freeform 211" id="211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>
                <a:noFill/>
              </a:ln>
            </p:spPr>
          </p:sp>
          <p:sp>
            <p:nvSpPr>
              <p:cNvPr name="TextBox 212" id="21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3" id="213"/>
            <p:cNvGrpSpPr/>
            <p:nvPr/>
          </p:nvGrpSpPr>
          <p:grpSpPr>
            <a:xfrm rot="-10780015">
              <a:off x="950868" y="7774532"/>
              <a:ext cx="2365175" cy="725067"/>
              <a:chOff x="0" y="0"/>
              <a:chExt cx="597833" cy="183271"/>
            </a:xfrm>
          </p:grpSpPr>
          <p:sp>
            <p:nvSpPr>
              <p:cNvPr name="Freeform 214" id="214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>
                <a:noFill/>
              </a:ln>
            </p:spPr>
          </p:sp>
          <p:sp>
            <p:nvSpPr>
              <p:cNvPr name="TextBox 215" id="215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</p:grpSp>
      <p:pic>
        <p:nvPicPr>
          <p:cNvPr name="Picture 216" id="21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2025" y="2093220"/>
            <a:ext cx="6196249" cy="3717749"/>
          </a:xfrm>
          <a:prstGeom prst="rect">
            <a:avLst/>
          </a:prstGeom>
        </p:spPr>
      </p:pic>
      <p:pic>
        <p:nvPicPr>
          <p:cNvPr name="Picture 217" id="21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171825" y="6484647"/>
            <a:ext cx="1788037" cy="22777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BD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004533" y="-2996467"/>
            <a:ext cx="8278934" cy="16230600"/>
            <a:chOff x="0" y="0"/>
            <a:chExt cx="2180460" cy="4274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0460" cy="4274726"/>
            </a:xfrm>
            <a:custGeom>
              <a:avLst/>
              <a:gdLst/>
              <a:ahLst/>
              <a:cxnLst/>
              <a:rect r="r" b="b" t="t" l="l"/>
              <a:pathLst>
                <a:path h="4274726" w="2180460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868121" y="6505122"/>
            <a:ext cx="151641" cy="1396130"/>
            <a:chOff x="0" y="0"/>
            <a:chExt cx="39938" cy="3677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938" cy="367705"/>
            </a:xfrm>
            <a:custGeom>
              <a:avLst/>
              <a:gdLst/>
              <a:ahLst/>
              <a:cxnLst/>
              <a:rect r="r" b="b" t="t" l="l"/>
              <a:pathLst>
                <a:path h="367705" w="39938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7833" cy="183271"/>
            </a:xfrm>
            <a:custGeom>
              <a:avLst/>
              <a:gdLst/>
              <a:ahLst/>
              <a:cxnLst/>
              <a:rect r="r" b="b" t="t" l="l"/>
              <a:pathLst>
                <a:path h="183271" w="597833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123825"/>
              <a:ext cx="558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02449" y="2779660"/>
            <a:ext cx="2252803" cy="3069305"/>
          </a:xfrm>
          <a:custGeom>
            <a:avLst/>
            <a:gdLst/>
            <a:ahLst/>
            <a:cxnLst/>
            <a:rect r="r" b="b" t="t" l="l"/>
            <a:pathLst>
              <a:path h="3069305" w="2252803">
                <a:moveTo>
                  <a:pt x="0" y="0"/>
                </a:moveTo>
                <a:lnTo>
                  <a:pt x="2252803" y="0"/>
                </a:lnTo>
                <a:lnTo>
                  <a:pt x="2252803" y="3069305"/>
                </a:lnTo>
                <a:lnTo>
                  <a:pt x="0" y="3069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70511" y="6051331"/>
            <a:ext cx="2257102" cy="2860528"/>
          </a:xfrm>
          <a:custGeom>
            <a:avLst/>
            <a:gdLst/>
            <a:ahLst/>
            <a:cxnLst/>
            <a:rect r="r" b="b" t="t" l="l"/>
            <a:pathLst>
              <a:path h="2860528" w="2257102">
                <a:moveTo>
                  <a:pt x="0" y="0"/>
                </a:moveTo>
                <a:lnTo>
                  <a:pt x="2257102" y="0"/>
                </a:lnTo>
                <a:lnTo>
                  <a:pt x="2257102" y="2860528"/>
                </a:lnTo>
                <a:lnTo>
                  <a:pt x="0" y="2860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296" t="0" r="-3068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2856577"/>
            <a:ext cx="3104996" cy="2332197"/>
          </a:xfrm>
          <a:custGeom>
            <a:avLst/>
            <a:gdLst/>
            <a:ahLst/>
            <a:cxnLst/>
            <a:rect r="r" b="b" t="t" l="l"/>
            <a:pathLst>
              <a:path h="2332197" w="3104996">
                <a:moveTo>
                  <a:pt x="0" y="0"/>
                </a:moveTo>
                <a:lnTo>
                  <a:pt x="3104996" y="0"/>
                </a:lnTo>
                <a:lnTo>
                  <a:pt x="3104996" y="2332197"/>
                </a:lnTo>
                <a:lnTo>
                  <a:pt x="0" y="23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45912" y="6140752"/>
            <a:ext cx="3206555" cy="2681685"/>
          </a:xfrm>
          <a:custGeom>
            <a:avLst/>
            <a:gdLst/>
            <a:ahLst/>
            <a:cxnLst/>
            <a:rect r="r" b="b" t="t" l="l"/>
            <a:pathLst>
              <a:path h="2681685" w="3206555">
                <a:moveTo>
                  <a:pt x="0" y="0"/>
                </a:moveTo>
                <a:lnTo>
                  <a:pt x="3206555" y="0"/>
                </a:lnTo>
                <a:lnTo>
                  <a:pt x="3206555" y="2681685"/>
                </a:lnTo>
                <a:lnTo>
                  <a:pt x="0" y="2681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074" t="-4500" r="-16482" b="-1796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49701" y="5147408"/>
            <a:ext cx="2770263" cy="83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MAGNETIC </a:t>
            </a:r>
          </a:p>
          <a:p>
            <a:pPr>
              <a:lnSpc>
                <a:spcPts val="2199"/>
              </a:lnSpc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FIELD </a:t>
            </a:r>
          </a:p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SENSORS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99624" y="5426496"/>
            <a:ext cx="2770263" cy="55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"/>
              </a:rPr>
              <a:t>VIDEO-BASED SYSTEMS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79264" y="6079906"/>
            <a:ext cx="2770263" cy="55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1999" spc="39">
                <a:solidFill>
                  <a:srgbClr val="FFFFFF"/>
                </a:solidFill>
                <a:latin typeface="Montserrat Semi-Bold"/>
              </a:rPr>
              <a:t>INFRARED</a:t>
            </a:r>
          </a:p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"/>
              </a:rPr>
              <a:t>(IR) SENSORS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19108" y="5578739"/>
            <a:ext cx="3592661" cy="55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GPS-BASED </a:t>
            </a:r>
          </a:p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Semi-Bold Bold"/>
              </a:rPr>
              <a:t>APPS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2449" y="1630923"/>
            <a:ext cx="475478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4AD00"/>
                </a:solidFill>
                <a:latin typeface="Montserrat Extra-Bold"/>
              </a:rPr>
              <a:t>PROBLEM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42481" y="1764134"/>
            <a:ext cx="7776627" cy="63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41"/>
              </a:lnSpc>
            </a:pPr>
            <a:r>
              <a:rPr lang="en-US" sz="4841" spc="96">
                <a:solidFill>
                  <a:srgbClr val="F88219"/>
                </a:solidFill>
                <a:latin typeface="Montserrat Semi-Bold"/>
              </a:rPr>
              <a:t>OTHER TECHNOLOGIES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28799" y="3370787"/>
            <a:ext cx="2770263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40000"/>
                </a:solidFill>
                <a:latin typeface="Montserrat Semi-Bold Bold"/>
              </a:rPr>
              <a:t>DEPENDS ON THE LIGHT CONDITIONS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93825" y="8132187"/>
            <a:ext cx="3205288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40000"/>
                </a:solidFill>
                <a:latin typeface="Montserrat Semi-Bold Bold"/>
              </a:rPr>
              <a:t>INTERFERENCE FROM ELECTROMAGNETIC SIGNALS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33976" y="3197175"/>
            <a:ext cx="3128519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1999" spc="39">
                <a:solidFill>
                  <a:srgbClr val="F40000"/>
                </a:solidFill>
                <a:latin typeface="Montserrat Semi-Bold Bold"/>
              </a:rPr>
              <a:t>EXPENSIVE AHD HIGH COMPUTATIONAL COST</a:t>
            </a:r>
          </a:p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30795" y="7843263"/>
            <a:ext cx="3128519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1999" spc="39">
                <a:solidFill>
                  <a:srgbClr val="F40000"/>
                </a:solidFill>
                <a:latin typeface="Montserrat Semi-Bold Bold"/>
              </a:rPr>
              <a:t>LOST  SIGNAL INDOOR</a:t>
            </a:r>
          </a:p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40000"/>
                </a:solidFill>
                <a:latin typeface="Montserrat Semi-Bold Bold"/>
              </a:rPr>
              <a:t>LOW ACCURACY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336475"/>
            <a:ext cx="8128000" cy="5415280"/>
          </a:xfrm>
          <a:custGeom>
            <a:avLst/>
            <a:gdLst/>
            <a:ahLst/>
            <a:cxnLst/>
            <a:rect r="r" b="b" t="t" l="l"/>
            <a:pathLst>
              <a:path h="5415280" w="8128000">
                <a:moveTo>
                  <a:pt x="0" y="0"/>
                </a:moveTo>
                <a:lnTo>
                  <a:pt x="8128000" y="0"/>
                </a:lnTo>
                <a:lnTo>
                  <a:pt x="8128000" y="5415280"/>
                </a:lnTo>
                <a:lnTo>
                  <a:pt x="0" y="5415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21739" t="0" r="21286" b="0"/>
          <a:stretch>
            <a:fillRect/>
          </a:stretch>
        </p:blipFill>
        <p:spPr>
          <a:xfrm flipH="false" flipV="false" rot="0">
            <a:off x="10975717" y="3145764"/>
            <a:ext cx="3149514" cy="690997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62503" y="3587971"/>
            <a:ext cx="7602993" cy="4271714"/>
            <a:chOff x="0" y="0"/>
            <a:chExt cx="10137324" cy="569561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4300"/>
              <a:ext cx="10137324" cy="1105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012"/>
                </a:lnSpc>
                <a:spcBef>
                  <a:spcPct val="0"/>
                </a:spcBef>
              </a:pPr>
              <a:r>
                <a:rPr lang="en-US" sz="6012" spc="120">
                  <a:solidFill>
                    <a:srgbClr val="F4AD00"/>
                  </a:solidFill>
                  <a:latin typeface="Montserrat Semi-Bold Bold"/>
                </a:rPr>
                <a:t>SOLUTION </a:t>
              </a:r>
              <a:r>
                <a:rPr lang="en-US" sz="6012" spc="120">
                  <a:solidFill>
                    <a:srgbClr val="F88219"/>
                  </a:solidFill>
                  <a:latin typeface="Montserrat Semi-Bold Bold"/>
                </a:rPr>
                <a:t>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14049"/>
              <a:ext cx="10137324" cy="398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24"/>
                </a:lnSpc>
              </a:pPr>
              <a:r>
                <a:rPr lang="en-US" sz="4303">
                  <a:solidFill>
                    <a:srgbClr val="FFFFFF"/>
                  </a:solidFill>
                  <a:latin typeface="PT Sans Bold"/>
                </a:rPr>
                <a:t>A simple system that give you the slot number at the parking entrance</a:t>
              </a:r>
            </a:p>
            <a:p>
              <a:pPr algn="l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FFFFFF"/>
                  </a:solidFill>
                  <a:latin typeface="PT Sans Bold"/>
                </a:rPr>
                <a:t>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426178" y="190500"/>
            <a:ext cx="14515448" cy="3981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14"/>
              </a:lnSpc>
            </a:pPr>
            <a:r>
              <a:rPr lang="en-US" sz="10314" spc="206">
                <a:solidFill>
                  <a:srgbClr val="0B1541"/>
                </a:solidFill>
                <a:latin typeface="Montserrat Extra-Bold"/>
              </a:rPr>
              <a:t>SMART</a:t>
            </a:r>
          </a:p>
          <a:p>
            <a:pPr>
              <a:lnSpc>
                <a:spcPts val="10314"/>
              </a:lnSpc>
            </a:pPr>
            <a:r>
              <a:rPr lang="en-US" sz="10314" spc="206">
                <a:solidFill>
                  <a:srgbClr val="0B1541"/>
                </a:solidFill>
                <a:latin typeface="Montserrat Extra-Bold"/>
              </a:rPr>
              <a:t>PARKING</a:t>
            </a:r>
          </a:p>
          <a:p>
            <a:pPr marL="0" indent="0" lvl="0">
              <a:lnSpc>
                <a:spcPts val="10314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764334" y="2943245"/>
            <a:ext cx="3735042" cy="7381855"/>
          </a:xfrm>
          <a:custGeom>
            <a:avLst/>
            <a:gdLst/>
            <a:ahLst/>
            <a:cxnLst/>
            <a:rect r="r" b="b" t="t" l="l"/>
            <a:pathLst>
              <a:path h="7381855" w="3735042">
                <a:moveTo>
                  <a:pt x="0" y="0"/>
                </a:moveTo>
                <a:lnTo>
                  <a:pt x="3735042" y="0"/>
                </a:lnTo>
                <a:lnTo>
                  <a:pt x="3735042" y="7381855"/>
                </a:lnTo>
                <a:lnTo>
                  <a:pt x="0" y="7381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8768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336475"/>
            <a:ext cx="8128000" cy="5415280"/>
          </a:xfrm>
          <a:custGeom>
            <a:avLst/>
            <a:gdLst/>
            <a:ahLst/>
            <a:cxnLst/>
            <a:rect r="r" b="b" t="t" l="l"/>
            <a:pathLst>
              <a:path h="5415280" w="8128000">
                <a:moveTo>
                  <a:pt x="0" y="0"/>
                </a:moveTo>
                <a:lnTo>
                  <a:pt x="8128000" y="0"/>
                </a:lnTo>
                <a:lnTo>
                  <a:pt x="8128000" y="5415280"/>
                </a:lnTo>
                <a:lnTo>
                  <a:pt x="0" y="5415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98062" y="348253"/>
            <a:ext cx="1789938" cy="4114800"/>
          </a:xfrm>
          <a:custGeom>
            <a:avLst/>
            <a:gdLst/>
            <a:ahLst/>
            <a:cxnLst/>
            <a:rect r="r" b="b" t="t" l="l"/>
            <a:pathLst>
              <a:path h="4114800" w="1789938">
                <a:moveTo>
                  <a:pt x="0" y="0"/>
                </a:moveTo>
                <a:lnTo>
                  <a:pt x="1789938" y="0"/>
                </a:lnTo>
                <a:lnTo>
                  <a:pt x="17899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100185" y="439466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1600000">
            <a:off x="15391628" y="8509463"/>
            <a:ext cx="1531914" cy="1777537"/>
          </a:xfrm>
          <a:custGeom>
            <a:avLst/>
            <a:gdLst/>
            <a:ahLst/>
            <a:cxnLst/>
            <a:rect r="r" b="b" t="t" l="l"/>
            <a:pathLst>
              <a:path h="1777537" w="1531914">
                <a:moveTo>
                  <a:pt x="1531914" y="1777537"/>
                </a:moveTo>
                <a:lnTo>
                  <a:pt x="0" y="1777537"/>
                </a:lnTo>
                <a:lnTo>
                  <a:pt x="0" y="0"/>
                </a:lnTo>
                <a:lnTo>
                  <a:pt x="1531914" y="0"/>
                </a:lnTo>
                <a:lnTo>
                  <a:pt x="1531914" y="177753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62503" y="348253"/>
            <a:ext cx="7723914" cy="11030645"/>
            <a:chOff x="0" y="0"/>
            <a:chExt cx="10298552" cy="1470752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4300"/>
              <a:ext cx="10298552" cy="1124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07"/>
                </a:lnSpc>
                <a:spcBef>
                  <a:spcPct val="0"/>
                </a:spcBef>
              </a:pPr>
              <a:r>
                <a:rPr lang="en-US" sz="6107" spc="122">
                  <a:solidFill>
                    <a:srgbClr val="F4AD00"/>
                  </a:solidFill>
                  <a:latin typeface="Montserrat Semi-Bold Bold"/>
                </a:rPr>
                <a:t>SOLUTION </a:t>
              </a:r>
              <a:r>
                <a:rPr lang="en-US" sz="6107" spc="122">
                  <a:solidFill>
                    <a:srgbClr val="F88219"/>
                  </a:solidFill>
                  <a:latin typeface="Montserrat Semi-Bold Bold"/>
                </a:rPr>
                <a:t>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752350"/>
              <a:ext cx="10298552" cy="12955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943812" indent="-471906" lvl="1">
                <a:lnSpc>
                  <a:spcPts val="6120"/>
                </a:lnSpc>
                <a:buFont typeface="Arial"/>
                <a:buChar char="•"/>
              </a:pPr>
              <a:r>
                <a:rPr lang="en-US" sz="4371">
                  <a:solidFill>
                    <a:srgbClr val="FFFFFF"/>
                  </a:solidFill>
                  <a:latin typeface="PT Sans Bold"/>
                </a:rPr>
                <a:t>uses ultrasonic sensors to detect the cars</a:t>
              </a:r>
            </a:p>
            <a:p>
              <a:pPr marL="943812" indent="-471906" lvl="1">
                <a:lnSpc>
                  <a:spcPts val="6120"/>
                </a:lnSpc>
                <a:buFont typeface="Arial"/>
                <a:buChar char="•"/>
              </a:pPr>
              <a:r>
                <a:rPr lang="en-US" sz="4371">
                  <a:solidFill>
                    <a:srgbClr val="FFFFFF"/>
                  </a:solidFill>
                  <a:latin typeface="PT Sans Bold"/>
                </a:rPr>
                <a:t>uses bluetooth to communicate</a:t>
              </a:r>
            </a:p>
            <a:p>
              <a:pPr marL="900633" indent="-450317" lvl="1">
                <a:lnSpc>
                  <a:spcPts val="5840"/>
                </a:lnSpc>
                <a:buFont typeface="Arial"/>
                <a:buChar char="•"/>
              </a:pPr>
              <a:r>
                <a:rPr lang="en-US" sz="4171">
                  <a:solidFill>
                    <a:srgbClr val="FFFFFF"/>
                  </a:solidFill>
                  <a:latin typeface="PT Sans Bold"/>
                </a:rPr>
                <a:t>Reduces the time spent for parking</a:t>
              </a:r>
            </a:p>
            <a:p>
              <a:pPr marL="900633" indent="-450317" lvl="1">
                <a:lnSpc>
                  <a:spcPts val="5840"/>
                </a:lnSpc>
                <a:buFont typeface="Arial"/>
                <a:buChar char="•"/>
              </a:pPr>
              <a:r>
                <a:rPr lang="en-US" sz="4171">
                  <a:solidFill>
                    <a:srgbClr val="FFFFFF"/>
                  </a:solidFill>
                  <a:latin typeface="PT Sans Bold"/>
                </a:rPr>
                <a:t>Allows data analysis</a:t>
              </a:r>
            </a:p>
            <a:p>
              <a:pPr marL="900633" indent="-450317" lvl="1">
                <a:lnSpc>
                  <a:spcPts val="5840"/>
                </a:lnSpc>
                <a:buFont typeface="Arial"/>
                <a:buChar char="•"/>
              </a:pPr>
              <a:r>
                <a:rPr lang="en-US" sz="4171">
                  <a:solidFill>
                    <a:srgbClr val="FFFFFF"/>
                  </a:solidFill>
                  <a:latin typeface="PT Sans Bold"/>
                </a:rPr>
                <a:t>low interference, not affected by lighting conditions, cost-effective solution,  no complex algorithms</a:t>
              </a:r>
            </a:p>
            <a:p>
              <a:pPr>
                <a:lnSpc>
                  <a:spcPts val="6120"/>
                </a:lnSpc>
              </a:pPr>
            </a:p>
            <a:p>
              <a:pPr algn="l">
                <a:lnSpc>
                  <a:spcPts val="6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7678789" y="3766547"/>
            <a:ext cx="1531914" cy="1777537"/>
          </a:xfrm>
          <a:custGeom>
            <a:avLst/>
            <a:gdLst/>
            <a:ahLst/>
            <a:cxnLst/>
            <a:rect r="r" b="b" t="t" l="l"/>
            <a:pathLst>
              <a:path h="1777537" w="1531914">
                <a:moveTo>
                  <a:pt x="0" y="0"/>
                </a:moveTo>
                <a:lnTo>
                  <a:pt x="1531914" y="0"/>
                </a:lnTo>
                <a:lnTo>
                  <a:pt x="1531914" y="1777537"/>
                </a:lnTo>
                <a:lnTo>
                  <a:pt x="0" y="17775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35332" y="2629237"/>
            <a:ext cx="1438101" cy="1917469"/>
          </a:xfrm>
          <a:custGeom>
            <a:avLst/>
            <a:gdLst/>
            <a:ahLst/>
            <a:cxnLst/>
            <a:rect r="r" b="b" t="t" l="l"/>
            <a:pathLst>
              <a:path h="1917469" w="1438101">
                <a:moveTo>
                  <a:pt x="0" y="0"/>
                </a:moveTo>
                <a:lnTo>
                  <a:pt x="1438101" y="0"/>
                </a:lnTo>
                <a:lnTo>
                  <a:pt x="1438101" y="1917468"/>
                </a:lnTo>
                <a:lnTo>
                  <a:pt x="0" y="1917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05693" y="4842714"/>
            <a:ext cx="1961613" cy="1576646"/>
          </a:xfrm>
          <a:custGeom>
            <a:avLst/>
            <a:gdLst/>
            <a:ahLst/>
            <a:cxnLst/>
            <a:rect r="r" b="b" t="t" l="l"/>
            <a:pathLst>
              <a:path h="1576646" w="1961613">
                <a:moveTo>
                  <a:pt x="0" y="0"/>
                </a:moveTo>
                <a:lnTo>
                  <a:pt x="1961612" y="0"/>
                </a:lnTo>
                <a:lnTo>
                  <a:pt x="1961612" y="1576646"/>
                </a:lnTo>
                <a:lnTo>
                  <a:pt x="0" y="15766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8007848" y="8745551"/>
            <a:ext cx="12020550" cy="164123"/>
            <a:chOff x="0" y="0"/>
            <a:chExt cx="3165906" cy="432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040606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050" y="526073"/>
            <a:ext cx="4830386" cy="2717092"/>
          </a:xfrm>
          <a:custGeom>
            <a:avLst/>
            <a:gdLst/>
            <a:ahLst/>
            <a:cxnLst/>
            <a:rect r="r" b="b" t="t" l="l"/>
            <a:pathLst>
              <a:path h="2717092" w="4830386">
                <a:moveTo>
                  <a:pt x="0" y="0"/>
                </a:moveTo>
                <a:lnTo>
                  <a:pt x="4830386" y="0"/>
                </a:lnTo>
                <a:lnTo>
                  <a:pt x="4830386" y="2717092"/>
                </a:lnTo>
                <a:lnTo>
                  <a:pt x="0" y="271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28344" y="-494082"/>
            <a:ext cx="6451794" cy="5245361"/>
          </a:xfrm>
          <a:custGeom>
            <a:avLst/>
            <a:gdLst/>
            <a:ahLst/>
            <a:cxnLst/>
            <a:rect r="r" b="b" t="t" l="l"/>
            <a:pathLst>
              <a:path h="5245361" w="6451794">
                <a:moveTo>
                  <a:pt x="0" y="0"/>
                </a:moveTo>
                <a:lnTo>
                  <a:pt x="6451795" y="0"/>
                </a:lnTo>
                <a:lnTo>
                  <a:pt x="6451795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5917">
            <a:off x="685576" y="5593798"/>
            <a:ext cx="5263940" cy="3842226"/>
          </a:xfrm>
          <a:custGeom>
            <a:avLst/>
            <a:gdLst/>
            <a:ahLst/>
            <a:cxnLst/>
            <a:rect r="r" b="b" t="t" l="l"/>
            <a:pathLst>
              <a:path h="3842226" w="5263940">
                <a:moveTo>
                  <a:pt x="0" y="0"/>
                </a:moveTo>
                <a:lnTo>
                  <a:pt x="5263940" y="0"/>
                </a:lnTo>
                <a:lnTo>
                  <a:pt x="5263940" y="3842227"/>
                </a:lnTo>
                <a:lnTo>
                  <a:pt x="0" y="3842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38019">
            <a:off x="13296489" y="5450409"/>
            <a:ext cx="4129006" cy="4129006"/>
          </a:xfrm>
          <a:custGeom>
            <a:avLst/>
            <a:gdLst/>
            <a:ahLst/>
            <a:cxnLst/>
            <a:rect r="r" b="b" t="t" l="l"/>
            <a:pathLst>
              <a:path h="4129006" w="4129006">
                <a:moveTo>
                  <a:pt x="0" y="0"/>
                </a:moveTo>
                <a:lnTo>
                  <a:pt x="4129006" y="0"/>
                </a:lnTo>
                <a:lnTo>
                  <a:pt x="4129006" y="4129005"/>
                </a:lnTo>
                <a:lnTo>
                  <a:pt x="0" y="4129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82382" y="6245702"/>
            <a:ext cx="3845962" cy="3395389"/>
          </a:xfrm>
          <a:custGeom>
            <a:avLst/>
            <a:gdLst/>
            <a:ahLst/>
            <a:cxnLst/>
            <a:rect r="r" b="b" t="t" l="l"/>
            <a:pathLst>
              <a:path h="3395389" w="3845962">
                <a:moveTo>
                  <a:pt x="0" y="0"/>
                </a:moveTo>
                <a:lnTo>
                  <a:pt x="3845962" y="0"/>
                </a:lnTo>
                <a:lnTo>
                  <a:pt x="3845962" y="3395389"/>
                </a:lnTo>
                <a:lnTo>
                  <a:pt x="0" y="3395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64797">
            <a:off x="6741773" y="-517607"/>
            <a:ext cx="4804453" cy="4804453"/>
          </a:xfrm>
          <a:custGeom>
            <a:avLst/>
            <a:gdLst/>
            <a:ahLst/>
            <a:cxnLst/>
            <a:rect r="r" b="b" t="t" l="l"/>
            <a:pathLst>
              <a:path h="4804453" w="4804453">
                <a:moveTo>
                  <a:pt x="0" y="0"/>
                </a:moveTo>
                <a:lnTo>
                  <a:pt x="4804454" y="0"/>
                </a:lnTo>
                <a:lnTo>
                  <a:pt x="4804454" y="4804453"/>
                </a:lnTo>
                <a:lnTo>
                  <a:pt x="0" y="48044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68838" y="3882282"/>
            <a:ext cx="735032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Components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25988">
            <a:off x="14391710" y="1777339"/>
            <a:ext cx="3590362" cy="2620658"/>
          </a:xfrm>
          <a:custGeom>
            <a:avLst/>
            <a:gdLst/>
            <a:ahLst/>
            <a:cxnLst/>
            <a:rect r="r" b="b" t="t" l="l"/>
            <a:pathLst>
              <a:path h="2620658" w="3590362">
                <a:moveTo>
                  <a:pt x="0" y="0"/>
                </a:moveTo>
                <a:lnTo>
                  <a:pt x="3590362" y="0"/>
                </a:lnTo>
                <a:lnTo>
                  <a:pt x="3590362" y="2620657"/>
                </a:lnTo>
                <a:lnTo>
                  <a:pt x="0" y="262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15466">
            <a:off x="10174346" y="2070500"/>
            <a:ext cx="3537957" cy="2582406"/>
          </a:xfrm>
          <a:custGeom>
            <a:avLst/>
            <a:gdLst/>
            <a:ahLst/>
            <a:cxnLst/>
            <a:rect r="r" b="b" t="t" l="l"/>
            <a:pathLst>
              <a:path h="2582406" w="3537957">
                <a:moveTo>
                  <a:pt x="0" y="0"/>
                </a:moveTo>
                <a:lnTo>
                  <a:pt x="3537957" y="0"/>
                </a:lnTo>
                <a:lnTo>
                  <a:pt x="3537957" y="2582406"/>
                </a:lnTo>
                <a:lnTo>
                  <a:pt x="0" y="2582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1908">
            <a:off x="14726218" y="5326099"/>
            <a:ext cx="3433445" cy="2506122"/>
          </a:xfrm>
          <a:custGeom>
            <a:avLst/>
            <a:gdLst/>
            <a:ahLst/>
            <a:cxnLst/>
            <a:rect r="r" b="b" t="t" l="l"/>
            <a:pathLst>
              <a:path h="2506122" w="3433445">
                <a:moveTo>
                  <a:pt x="0" y="0"/>
                </a:moveTo>
                <a:lnTo>
                  <a:pt x="3433445" y="0"/>
                </a:lnTo>
                <a:lnTo>
                  <a:pt x="3433445" y="2506121"/>
                </a:lnTo>
                <a:lnTo>
                  <a:pt x="0" y="25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17288">
            <a:off x="10733138" y="5952468"/>
            <a:ext cx="3317100" cy="2421200"/>
          </a:xfrm>
          <a:custGeom>
            <a:avLst/>
            <a:gdLst/>
            <a:ahLst/>
            <a:cxnLst/>
            <a:rect r="r" b="b" t="t" l="l"/>
            <a:pathLst>
              <a:path h="2421200" w="3317100">
                <a:moveTo>
                  <a:pt x="0" y="0"/>
                </a:moveTo>
                <a:lnTo>
                  <a:pt x="3317100" y="0"/>
                </a:lnTo>
                <a:lnTo>
                  <a:pt x="3317100" y="2421200"/>
                </a:lnTo>
                <a:lnTo>
                  <a:pt x="0" y="242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9703"/>
            <a:ext cx="757904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2 Bold"/>
              </a:rPr>
              <a:t>Arduino UNO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44210"/>
            <a:ext cx="6948845" cy="442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microcontroller board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14 digital I/O pins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6 analog I/O pins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Microchip ATmega328P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I2C peripherals: 1</a:t>
            </a:r>
          </a:p>
          <a:p>
            <a:pPr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 2"/>
              </a:rPr>
              <a:t>USART peripherals: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DAFnZ_29_2g</dc:identifier>
  <dcterms:modified xsi:type="dcterms:W3CDTF">2011-08-01T06:04:30Z</dcterms:modified>
  <cp:revision>1</cp:revision>
  <dc:title>Smart Parking IoT project ENSSAT</dc:title>
</cp:coreProperties>
</file>